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14630400" cy="8229600"/>
  <p:notesSz cx="8229600" cy="14630400"/>
  <p:embeddedFontLst>
    <p:embeddedFont>
      <p:font typeface="Comfortaa"/>
      <p:regular r:id="rId31"/>
    </p:embeddedFont>
    <p:embeddedFont>
      <p:font typeface="Comfortaa"/>
      <p:regular r:id="rId32"/>
    </p:embeddedFont>
    <p:embeddedFont>
      <p:font typeface="Raleway Medium"/>
      <p:regular r:id="rId33"/>
    </p:embeddedFont>
    <p:embeddedFont>
      <p:font typeface="Raleway Medium"/>
      <p:regular r:id="rId34"/>
    </p:embeddedFont>
    <p:embeddedFont>
      <p:font typeface="Raleway Medium"/>
      <p:regular r:id="rId35"/>
    </p:embeddedFont>
    <p:embeddedFont>
      <p:font typeface="Raleway Medium"/>
      <p:regular r:id="rId3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31" Type="http://schemas.openxmlformats.org/officeDocument/2006/relationships/font" Target="fonts/font1.fntdata"/><Relationship Id="rId32" Type="http://schemas.openxmlformats.org/officeDocument/2006/relationships/font" Target="fonts/font2.fntdata"/><Relationship Id="rId33" Type="http://schemas.openxmlformats.org/officeDocument/2006/relationships/font" Target="fonts/font3.fntdata"/><Relationship Id="rId34" Type="http://schemas.openxmlformats.org/officeDocument/2006/relationships/font" Target="fonts/font4.fntdata"/><Relationship Id="rId35" Type="http://schemas.openxmlformats.org/officeDocument/2006/relationships/font" Target="fonts/font5.fntdata"/><Relationship Id="rId36" Type="http://schemas.openxmlformats.org/officeDocument/2006/relationships/font" Target="fonts/font6.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021-1.png>
</file>

<file path=ppt/media/image-1022-1.png>
</file>

<file path=ppt/media/image-1023-1.png>
</file>

<file path=ppt/media/image-1024-1.png>
</file>

<file path=ppt/media/image-1025-1.png>
</file>

<file path=ppt/media/image-11-1.png>
</file>

<file path=ppt/media/image-11-2.png>
</file>

<file path=ppt/media/image-12-1.png>
</file>

<file path=ppt/media/image-12-2.png>
</file>

<file path=ppt/media/image-13-1.png>
</file>

<file path=ppt/media/image-13-2.png>
</file>

<file path=ppt/media/image-13-3.png>
</file>

<file path=ppt/media/image-13-4.png>
</file>

<file path=ppt/media/image-14-1.png>
</file>

<file path=ppt/media/image-15-1.png>
</file>

<file path=ppt/media/image-15-2.png>
</file>

<file path=ppt/media/image-15-3.png>
</file>

<file path=ppt/media/image-16-1.png>
</file>

<file path=ppt/media/image-17-1.png>
</file>

<file path=ppt/media/image-17-2.png>
</file>

<file path=ppt/media/image-18-1.png>
</file>

<file path=ppt/media/image-18-2.png>
</file>

<file path=ppt/media/image-19-1.png>
</file>

<file path=ppt/media/image-19-2.png>
</file>

<file path=ppt/media/image-20-1.png>
</file>

<file path=ppt/media/image-20-2.png>
</file>

<file path=ppt/media/image-20-3.png>
</file>

<file path=ppt/media/image-20-4.png>
</file>

<file path=ppt/media/image-21-1.png>
</file>

<file path=ppt/media/image-22-1.png>
</file>

<file path=ppt/media/image-23-1.png>
</file>

<file path=ppt/media/image-23-2.png>
</file>

<file path=ppt/media/image-4-1.png>
</file>

<file path=ppt/media/image-6-1.png>
</file>

<file path=ppt/media/image-6-2.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9-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0-1.png"/><Relationship Id="rId3"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1-1.png"/><Relationship Id="rId3"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2-1.png"/><Relationship Id="rId3"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3-1.png"/><Relationship Id="rId3"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4-1.png"/><Relationship Id="rId3"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5-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2.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png"/><Relationship Id="rId5" Type="http://schemas.openxmlformats.org/officeDocument/2006/relationships/slideLayout" Target="../slideLayouts/slideLayout14.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image" Target="../media/image-15-3.png"/><Relationship Id="rId4" Type="http://schemas.openxmlformats.org/officeDocument/2006/relationships/slideLayout" Target="../slideLayouts/slideLayout16.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slideLayout" Target="../slideLayouts/slideLayout18.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slideLayout" Target="../slideLayouts/slideLayout19.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slideLayout" Target="../slideLayouts/slideLayout20.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image" Target="../media/image-20-2.png"/><Relationship Id="rId3" Type="http://schemas.openxmlformats.org/officeDocument/2006/relationships/image" Target="../media/image-20-3.png"/><Relationship Id="rId4" Type="http://schemas.openxmlformats.org/officeDocument/2006/relationships/image" Target="../media/image-20-4.png"/><Relationship Id="rId5" Type="http://schemas.openxmlformats.org/officeDocument/2006/relationships/slideLayout" Target="../slideLayouts/slideLayout21.xml"/><Relationship Id="rId6"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2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image" Target="../media/image-23-2.png"/><Relationship Id="rId3" Type="http://schemas.openxmlformats.org/officeDocument/2006/relationships/slideLayout" Target="../slideLayouts/slideLayout24.xml"/><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749737"/>
            <a:ext cx="7415927" cy="1371600"/>
          </a:xfrm>
          <a:prstGeom prst="rect">
            <a:avLst/>
          </a:prstGeom>
          <a:noFill/>
          <a:ln/>
        </p:spPr>
        <p:txBody>
          <a:bodyPr wrap="squar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Deep Learning-Image Classification </a:t>
            </a:r>
            <a:endParaRPr lang="en-US" sz="4300" dirty="0"/>
          </a:p>
        </p:txBody>
      </p:sp>
      <p:sp>
        <p:nvSpPr>
          <p:cNvPr id="4" name="Text 1"/>
          <p:cNvSpPr/>
          <p:nvPr/>
        </p:nvSpPr>
        <p:spPr>
          <a:xfrm>
            <a:off x="8160663" y="2491621"/>
            <a:ext cx="5605701" cy="548521"/>
          </a:xfrm>
          <a:prstGeom prst="rect">
            <a:avLst/>
          </a:prstGeom>
          <a:noFill/>
          <a:ln/>
        </p:spPr>
        <p:txBody>
          <a:bodyPr wrap="none" lIns="0" tIns="0" rIns="0" bIns="0" rtlCol="0" anchor="t"/>
          <a:lstStyle/>
          <a:p>
            <a:pPr algn="l" indent="0" marL="0">
              <a:lnSpc>
                <a:spcPts val="4300"/>
              </a:lnSpc>
              <a:buNone/>
            </a:pPr>
            <a:r>
              <a:rPr lang="en-US" sz="3450" b="1" dirty="0">
                <a:solidFill>
                  <a:srgbClr val="D7D4CC"/>
                </a:solidFill>
                <a:latin typeface="Comfortaa Bold" pitchFamily="34" charset="0"/>
                <a:ea typeface="Comfortaa Bold" pitchFamily="34" charset="-122"/>
                <a:cs typeface="Comfortaa Bold" pitchFamily="34" charset="-120"/>
              </a:rPr>
              <a:t>CNN - Transfer Learning</a:t>
            </a:r>
            <a:endParaRPr lang="en-US" sz="3450" dirty="0"/>
          </a:p>
        </p:txBody>
      </p:sp>
      <p:sp>
        <p:nvSpPr>
          <p:cNvPr id="5" name="Text 2"/>
          <p:cNvSpPr/>
          <p:nvPr/>
        </p:nvSpPr>
        <p:spPr>
          <a:xfrm>
            <a:off x="6350437" y="3410426"/>
            <a:ext cx="74159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6" name="Text 3"/>
          <p:cNvSpPr/>
          <p:nvPr/>
        </p:nvSpPr>
        <p:spPr>
          <a:xfrm>
            <a:off x="6350437" y="4175760"/>
            <a:ext cx="3291840" cy="411480"/>
          </a:xfrm>
          <a:prstGeom prst="rect">
            <a:avLst/>
          </a:prstGeom>
          <a:noFill/>
          <a:ln/>
        </p:spPr>
        <p:txBody>
          <a:bodyPr wrap="none" lIns="0" tIns="0" rIns="0" bIns="0" rtlCol="0" anchor="t"/>
          <a:lstStyle/>
          <a:p>
            <a:pPr indent="0" marL="0">
              <a:lnSpc>
                <a:spcPts val="3200"/>
              </a:lnSpc>
              <a:buNone/>
            </a:pPr>
            <a:r>
              <a:rPr lang="en-US" sz="2550" b="1" dirty="0">
                <a:solidFill>
                  <a:srgbClr val="D7D4CC"/>
                </a:solidFill>
                <a:latin typeface="Comfortaa Bold" pitchFamily="34" charset="0"/>
                <a:ea typeface="Comfortaa Bold" pitchFamily="34" charset="-122"/>
                <a:cs typeface="Comfortaa Bold" pitchFamily="34" charset="-120"/>
              </a:rPr>
              <a:t>Team Members : </a:t>
            </a:r>
            <a:endParaRPr lang="en-US" sz="2550" dirty="0"/>
          </a:p>
        </p:txBody>
      </p:sp>
      <p:sp>
        <p:nvSpPr>
          <p:cNvPr id="7" name="Text 4"/>
          <p:cNvSpPr/>
          <p:nvPr/>
        </p:nvSpPr>
        <p:spPr>
          <a:xfrm>
            <a:off x="6350437" y="4957524"/>
            <a:ext cx="5392222" cy="411480"/>
          </a:xfrm>
          <a:prstGeom prst="rect">
            <a:avLst/>
          </a:prstGeom>
          <a:noFill/>
          <a:ln/>
        </p:spPr>
        <p:txBody>
          <a:bodyPr wrap="none" lIns="0" tIns="0" rIns="0" bIns="0" rtlCol="0" anchor="t"/>
          <a:lstStyle/>
          <a:p>
            <a:pPr indent="0" marL="0">
              <a:lnSpc>
                <a:spcPts val="3200"/>
              </a:lnSpc>
              <a:buNone/>
            </a:pPr>
            <a:r>
              <a:rPr lang="en-US" sz="2550" b="1" dirty="0">
                <a:solidFill>
                  <a:srgbClr val="D7D4CC"/>
                </a:solidFill>
                <a:latin typeface="Comfortaa Bold" pitchFamily="34" charset="0"/>
                <a:ea typeface="Comfortaa Bold" pitchFamily="34" charset="-122"/>
                <a:cs typeface="Comfortaa Bold" pitchFamily="34" charset="-120"/>
              </a:rPr>
              <a:t>Bader - Shatha - Faisal - Aryam</a:t>
            </a:r>
            <a:endParaRPr lang="en-US" sz="2550" dirty="0"/>
          </a:p>
        </p:txBody>
      </p:sp>
      <p:sp>
        <p:nvSpPr>
          <p:cNvPr id="8" name="Text 5"/>
          <p:cNvSpPr/>
          <p:nvPr/>
        </p:nvSpPr>
        <p:spPr>
          <a:xfrm>
            <a:off x="6350437" y="5739289"/>
            <a:ext cx="74159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9" name="Text 6"/>
          <p:cNvSpPr/>
          <p:nvPr/>
        </p:nvSpPr>
        <p:spPr>
          <a:xfrm>
            <a:off x="6350437" y="6411992"/>
            <a:ext cx="74159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10" name="Text 7"/>
          <p:cNvSpPr/>
          <p:nvPr/>
        </p:nvSpPr>
        <p:spPr>
          <a:xfrm>
            <a:off x="6350437" y="7084695"/>
            <a:ext cx="7415927"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188839"/>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Model Training</a:t>
            </a:r>
            <a:endParaRPr lang="en-US" sz="4300" dirty="0"/>
          </a:p>
        </p:txBody>
      </p:sp>
      <p:pic>
        <p:nvPicPr>
          <p:cNvPr id="3" name="Image 0" descr="preencoded.png">    </p:cNvPr>
          <p:cNvPicPr>
            <a:picLocks noChangeAspect="1"/>
          </p:cNvPicPr>
          <p:nvPr/>
        </p:nvPicPr>
        <p:blipFill>
          <a:blip r:embed="rId1"/>
          <a:stretch>
            <a:fillRect/>
          </a:stretch>
        </p:blipFill>
        <p:spPr>
          <a:xfrm>
            <a:off x="7616309" y="2522577"/>
            <a:ext cx="6150054" cy="767834"/>
          </a:xfrm>
          <a:prstGeom prst="rect">
            <a:avLst/>
          </a:prstGeom>
        </p:spPr>
      </p:pic>
      <p:pic>
        <p:nvPicPr>
          <p:cNvPr id="4" name="Image 1" descr="preencoded.png">    </p:cNvPr>
          <p:cNvPicPr>
            <a:picLocks noChangeAspect="1"/>
          </p:cNvPicPr>
          <p:nvPr/>
        </p:nvPicPr>
        <p:blipFill>
          <a:blip r:embed="rId2"/>
          <a:stretch>
            <a:fillRect/>
          </a:stretch>
        </p:blipFill>
        <p:spPr>
          <a:xfrm>
            <a:off x="7616309" y="3568065"/>
            <a:ext cx="6150054" cy="848201"/>
          </a:xfrm>
          <a:prstGeom prst="rect">
            <a:avLst/>
          </a:prstGeom>
        </p:spPr>
      </p:pic>
      <p:pic>
        <p:nvPicPr>
          <p:cNvPr id="5" name="Image 2" descr="preencoded.png">    </p:cNvPr>
          <p:cNvPicPr>
            <a:picLocks noChangeAspect="1"/>
          </p:cNvPicPr>
          <p:nvPr/>
        </p:nvPicPr>
        <p:blipFill>
          <a:blip r:embed="rId3"/>
          <a:stretch>
            <a:fillRect/>
          </a:stretch>
        </p:blipFill>
        <p:spPr>
          <a:xfrm>
            <a:off x="7616309" y="4693920"/>
            <a:ext cx="4986457" cy="2069068"/>
          </a:xfrm>
          <a:prstGeom prst="rect">
            <a:avLst/>
          </a:prstGeom>
        </p:spPr>
      </p:pic>
      <p:sp>
        <p:nvSpPr>
          <p:cNvPr id="6" name="Text 1"/>
          <p:cNvSpPr/>
          <p:nvPr/>
        </p:nvSpPr>
        <p:spPr>
          <a:xfrm>
            <a:off x="856417" y="2531864"/>
            <a:ext cx="6150054"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Optimizer techniques:</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Adam </a:t>
            </a:r>
            <a:endParaRPr lang="en-US" sz="1900" dirty="0"/>
          </a:p>
        </p:txBody>
      </p:sp>
      <p:sp>
        <p:nvSpPr>
          <p:cNvPr id="7" name="Text 2"/>
          <p:cNvSpPr/>
          <p:nvPr/>
        </p:nvSpPr>
        <p:spPr>
          <a:xfrm>
            <a:off x="856417" y="3149084"/>
            <a:ext cx="6150054"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8" name="Text 3"/>
          <p:cNvSpPr/>
          <p:nvPr/>
        </p:nvSpPr>
        <p:spPr>
          <a:xfrm>
            <a:off x="856417" y="3766304"/>
            <a:ext cx="6150054"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Utilize techniques: </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Early stopping</a:t>
            </a:r>
            <a:endParaRPr lang="en-US" sz="1900" dirty="0"/>
          </a:p>
        </p:txBody>
      </p:sp>
      <p:sp>
        <p:nvSpPr>
          <p:cNvPr id="9" name="Text 4"/>
          <p:cNvSpPr/>
          <p:nvPr/>
        </p:nvSpPr>
        <p:spPr>
          <a:xfrm>
            <a:off x="856417" y="4383524"/>
            <a:ext cx="6150054"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10" name="Text 5"/>
          <p:cNvSpPr/>
          <p:nvPr/>
        </p:nvSpPr>
        <p:spPr>
          <a:xfrm>
            <a:off x="856417" y="5000744"/>
            <a:ext cx="6150054"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Train model: </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fit</a:t>
            </a:r>
            <a:endParaRPr lang="en-US" sz="1900" dirty="0"/>
          </a:p>
        </p:txBody>
      </p:sp>
      <p:sp>
        <p:nvSpPr>
          <p:cNvPr id="11" name="Text 6"/>
          <p:cNvSpPr/>
          <p:nvPr/>
        </p:nvSpPr>
        <p:spPr>
          <a:xfrm>
            <a:off x="856417" y="5482114"/>
            <a:ext cx="6150054"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Batch Size</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64. </a:t>
            </a:r>
            <a:endParaRPr lang="en-US" sz="1900" dirty="0"/>
          </a:p>
        </p:txBody>
      </p:sp>
      <p:sp>
        <p:nvSpPr>
          <p:cNvPr id="12" name="Text 7"/>
          <p:cNvSpPr/>
          <p:nvPr/>
        </p:nvSpPr>
        <p:spPr>
          <a:xfrm>
            <a:off x="856417" y="5963483"/>
            <a:ext cx="6150054" cy="790099"/>
          </a:xfrm>
          <a:prstGeom prst="rect">
            <a:avLst/>
          </a:prstGeom>
          <a:noFill/>
          <a:ln/>
        </p:spPr>
        <p:txBody>
          <a:bodyPr wrap="squar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Epochs</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200 (stopped early at epoch 96 due to early stopping).</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48320" y="666512"/>
            <a:ext cx="5386626" cy="673298"/>
          </a:xfrm>
          <a:prstGeom prst="rect">
            <a:avLst/>
          </a:prstGeom>
          <a:noFill/>
          <a:ln/>
        </p:spPr>
        <p:txBody>
          <a:bodyPr wrap="none" lIns="0" tIns="0" rIns="0" bIns="0" rtlCol="0" anchor="t"/>
          <a:lstStyle/>
          <a:p>
            <a:pPr indent="0" marL="0">
              <a:lnSpc>
                <a:spcPts val="5300"/>
              </a:lnSpc>
              <a:buNone/>
            </a:pPr>
            <a:r>
              <a:rPr lang="en-US" sz="4200" b="1" dirty="0">
                <a:solidFill>
                  <a:srgbClr val="FFE14D"/>
                </a:solidFill>
                <a:latin typeface="Comfortaa Bold" pitchFamily="34" charset="0"/>
                <a:ea typeface="Comfortaa Bold" pitchFamily="34" charset="-122"/>
                <a:cs typeface="Comfortaa Bold" pitchFamily="34" charset="-120"/>
              </a:rPr>
              <a:t>Model Evaluation</a:t>
            </a:r>
            <a:endParaRPr lang="en-US" sz="4200" dirty="0"/>
          </a:p>
        </p:txBody>
      </p:sp>
      <p:pic>
        <p:nvPicPr>
          <p:cNvPr id="3" name="Image 0" descr="preencoded.png">    </p:cNvPr>
          <p:cNvPicPr>
            <a:picLocks noChangeAspect="1"/>
          </p:cNvPicPr>
          <p:nvPr/>
        </p:nvPicPr>
        <p:blipFill>
          <a:blip r:embed="rId1"/>
          <a:stretch>
            <a:fillRect/>
          </a:stretch>
        </p:blipFill>
        <p:spPr>
          <a:xfrm>
            <a:off x="7746087" y="1975961"/>
            <a:ext cx="5123259" cy="1269087"/>
          </a:xfrm>
          <a:prstGeom prst="rect">
            <a:avLst/>
          </a:prstGeom>
        </p:spPr>
      </p:pic>
      <p:sp>
        <p:nvSpPr>
          <p:cNvPr id="4" name="Text 1"/>
          <p:cNvSpPr/>
          <p:nvPr/>
        </p:nvSpPr>
        <p:spPr>
          <a:xfrm>
            <a:off x="840819" y="2125623"/>
            <a:ext cx="6306383" cy="969645"/>
          </a:xfrm>
          <a:prstGeom prst="rect">
            <a:avLst/>
          </a:prstGeom>
          <a:noFill/>
          <a:ln/>
        </p:spPr>
        <p:txBody>
          <a:bodyPr wrap="square" lIns="0" tIns="0" rIns="0" bIns="0" rtlCol="0" anchor="t"/>
          <a:lstStyle/>
          <a:p>
            <a:pPr indent="0" marL="0">
              <a:lnSpc>
                <a:spcPts val="3800"/>
              </a:lnSpc>
              <a:buNone/>
            </a:pPr>
            <a:r>
              <a:rPr lang="en-US" sz="2350" dirty="0">
                <a:solidFill>
                  <a:srgbClr val="D7D4CC"/>
                </a:solidFill>
                <a:latin typeface="Raleway Medium" pitchFamily="34" charset="0"/>
                <a:ea typeface="Raleway Medium" pitchFamily="34" charset="-122"/>
                <a:cs typeface="Raleway Medium" pitchFamily="34" charset="-120"/>
              </a:rPr>
              <a:t>1- Evaluate the trained model on a separate validation set</a:t>
            </a:r>
            <a:endParaRPr lang="en-US" sz="2350" dirty="0"/>
          </a:p>
        </p:txBody>
      </p:sp>
      <p:sp>
        <p:nvSpPr>
          <p:cNvPr id="5" name="Text 2"/>
          <p:cNvSpPr/>
          <p:nvPr/>
        </p:nvSpPr>
        <p:spPr>
          <a:xfrm>
            <a:off x="848320" y="3790355"/>
            <a:ext cx="12933759" cy="387787"/>
          </a:xfrm>
          <a:prstGeom prst="rect">
            <a:avLst/>
          </a:prstGeom>
          <a:noFill/>
          <a:ln/>
        </p:spPr>
        <p:txBody>
          <a:bodyPr wrap="none" lIns="0" tIns="0" rIns="0" bIns="0" rtlCol="0" anchor="t"/>
          <a:lstStyle/>
          <a:p>
            <a:pPr indent="0" marL="0">
              <a:lnSpc>
                <a:spcPts val="3050"/>
              </a:lnSpc>
              <a:buNone/>
            </a:pPr>
            <a:endParaRPr lang="en-US" sz="1900" dirty="0"/>
          </a:p>
        </p:txBody>
      </p:sp>
      <p:pic>
        <p:nvPicPr>
          <p:cNvPr id="6" name="Image 1" descr="preencoded.png">    </p:cNvPr>
          <p:cNvPicPr>
            <a:picLocks noChangeAspect="1"/>
          </p:cNvPicPr>
          <p:nvPr/>
        </p:nvPicPr>
        <p:blipFill>
          <a:blip r:embed="rId2"/>
          <a:stretch>
            <a:fillRect/>
          </a:stretch>
        </p:blipFill>
        <p:spPr>
          <a:xfrm>
            <a:off x="7610832" y="4723448"/>
            <a:ext cx="5218986" cy="2570202"/>
          </a:xfrm>
          <a:prstGeom prst="rect">
            <a:avLst/>
          </a:prstGeom>
        </p:spPr>
      </p:pic>
      <p:sp>
        <p:nvSpPr>
          <p:cNvPr id="7" name="Text 3"/>
          <p:cNvSpPr/>
          <p:nvPr/>
        </p:nvSpPr>
        <p:spPr>
          <a:xfrm>
            <a:off x="840700" y="5172194"/>
            <a:ext cx="6171248" cy="484823"/>
          </a:xfrm>
          <a:prstGeom prst="rect">
            <a:avLst/>
          </a:prstGeom>
          <a:noFill/>
          <a:ln/>
        </p:spPr>
        <p:txBody>
          <a:bodyPr wrap="none" lIns="0" tIns="0" rIns="0" bIns="0" rtlCol="0" anchor="t"/>
          <a:lstStyle/>
          <a:p>
            <a:pPr indent="0" marL="0">
              <a:lnSpc>
                <a:spcPts val="3800"/>
              </a:lnSpc>
              <a:buNone/>
            </a:pPr>
            <a:r>
              <a:rPr lang="en-US" sz="2350" dirty="0">
                <a:solidFill>
                  <a:srgbClr val="D7D4CC"/>
                </a:solidFill>
                <a:latin typeface="Raleway Medium" pitchFamily="34" charset="0"/>
                <a:ea typeface="Raleway Medium" pitchFamily="34" charset="-122"/>
                <a:cs typeface="Raleway Medium" pitchFamily="34" charset="-120"/>
              </a:rPr>
              <a:t>2- Compute and report metrics </a:t>
            </a:r>
            <a:endParaRPr lang="en-US" sz="2350" dirty="0"/>
          </a:p>
        </p:txBody>
      </p:sp>
      <p:sp>
        <p:nvSpPr>
          <p:cNvPr id="8" name="Text 4"/>
          <p:cNvSpPr/>
          <p:nvPr/>
        </p:nvSpPr>
        <p:spPr>
          <a:xfrm>
            <a:off x="840700" y="5875139"/>
            <a:ext cx="6171248" cy="969645"/>
          </a:xfrm>
          <a:prstGeom prst="rect">
            <a:avLst/>
          </a:prstGeom>
          <a:noFill/>
          <a:ln/>
        </p:spPr>
        <p:txBody>
          <a:bodyPr wrap="square" lIns="0" tIns="0" rIns="0" bIns="0" rtlCol="0" anchor="t"/>
          <a:lstStyle/>
          <a:p>
            <a:pPr indent="0" marL="0">
              <a:lnSpc>
                <a:spcPts val="3800"/>
              </a:lnSpc>
              <a:buNone/>
            </a:pPr>
            <a:r>
              <a:rPr lang="en-US" sz="2350" dirty="0">
                <a:solidFill>
                  <a:srgbClr val="D7D4CC"/>
                </a:solidFill>
                <a:latin typeface="Raleway Medium" pitchFamily="34" charset="0"/>
                <a:ea typeface="Raleway Medium" pitchFamily="34" charset="-122"/>
                <a:cs typeface="Raleway Medium" pitchFamily="34" charset="-120"/>
              </a:rPr>
              <a:t> such as accuracy, precision, recall, and F1-score</a:t>
            </a:r>
            <a:endParaRPr lang="en-US" sz="23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74144" y="609362"/>
            <a:ext cx="6274594" cy="614482"/>
          </a:xfrm>
          <a:prstGeom prst="rect">
            <a:avLst/>
          </a:prstGeom>
          <a:noFill/>
          <a:ln/>
        </p:spPr>
        <p:txBody>
          <a:bodyPr wrap="none" lIns="0" tIns="0" rIns="0" bIns="0" rtlCol="0" anchor="t"/>
          <a:lstStyle/>
          <a:p>
            <a:pPr indent="0" marL="0">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Model Evaluation.(</a:t>
            </a:r>
            <a:pPr indent="0" marL="0">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Cont)</a:t>
            </a:r>
            <a:pPr indent="0" marL="0">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 </a:t>
            </a:r>
            <a:endParaRPr lang="en-US" sz="3850" dirty="0"/>
          </a:p>
        </p:txBody>
      </p:sp>
      <p:pic>
        <p:nvPicPr>
          <p:cNvPr id="3" name="Image 0" descr="preencoded.png">    </p:cNvPr>
          <p:cNvPicPr>
            <a:picLocks noChangeAspect="1"/>
          </p:cNvPicPr>
          <p:nvPr/>
        </p:nvPicPr>
        <p:blipFill>
          <a:blip r:embed="rId1"/>
          <a:stretch>
            <a:fillRect/>
          </a:stretch>
        </p:blipFill>
        <p:spPr>
          <a:xfrm>
            <a:off x="5792510" y="1804392"/>
            <a:ext cx="6587133" cy="1308140"/>
          </a:xfrm>
          <a:prstGeom prst="rect">
            <a:avLst/>
          </a:prstGeom>
        </p:spPr>
      </p:pic>
      <p:sp>
        <p:nvSpPr>
          <p:cNvPr id="4" name="Text 1"/>
          <p:cNvSpPr/>
          <p:nvPr/>
        </p:nvSpPr>
        <p:spPr>
          <a:xfrm>
            <a:off x="766643" y="2237303"/>
            <a:ext cx="3002042" cy="442317"/>
          </a:xfrm>
          <a:prstGeom prst="rect">
            <a:avLst/>
          </a:prstGeom>
          <a:noFill/>
          <a:ln/>
        </p:spPr>
        <p:txBody>
          <a:bodyPr wrap="none" lIns="0" tIns="0" rIns="0" bIns="0" rtlCol="0" anchor="t"/>
          <a:lstStyle/>
          <a:p>
            <a:pPr indent="0" marL="0">
              <a:lnSpc>
                <a:spcPts val="3450"/>
              </a:lnSpc>
              <a:buNone/>
            </a:pPr>
            <a:r>
              <a:rPr lang="en-US" sz="2150" dirty="0">
                <a:solidFill>
                  <a:srgbClr val="D7D4CC"/>
                </a:solidFill>
                <a:latin typeface="Raleway Medium" pitchFamily="34" charset="0"/>
                <a:ea typeface="Raleway Medium" pitchFamily="34" charset="-122"/>
                <a:cs typeface="Raleway Medium" pitchFamily="34" charset="-120"/>
              </a:rPr>
              <a:t>3- confusion matrix</a:t>
            </a:r>
            <a:endParaRPr lang="en-US" sz="2150" dirty="0"/>
          </a:p>
        </p:txBody>
      </p:sp>
      <p:pic>
        <p:nvPicPr>
          <p:cNvPr id="5" name="Image 1" descr="preencoded.png">    </p:cNvPr>
          <p:cNvPicPr>
            <a:picLocks noChangeAspect="1"/>
          </p:cNvPicPr>
          <p:nvPr/>
        </p:nvPicPr>
        <p:blipFill>
          <a:blip r:embed="rId2"/>
          <a:stretch>
            <a:fillRect/>
          </a:stretch>
        </p:blipFill>
        <p:spPr>
          <a:xfrm>
            <a:off x="7607498" y="3859054"/>
            <a:ext cx="3910727" cy="3512225"/>
          </a:xfrm>
          <a:prstGeom prst="rect">
            <a:avLst/>
          </a:prstGeom>
        </p:spPr>
      </p:pic>
      <p:sp>
        <p:nvSpPr>
          <p:cNvPr id="6" name="Text 2"/>
          <p:cNvSpPr/>
          <p:nvPr/>
        </p:nvSpPr>
        <p:spPr>
          <a:xfrm>
            <a:off x="766643" y="5438180"/>
            <a:ext cx="3955494" cy="353854"/>
          </a:xfrm>
          <a:prstGeom prst="rect">
            <a:avLst/>
          </a:prstGeom>
          <a:noFill/>
          <a:ln/>
        </p:spPr>
        <p:txBody>
          <a:bodyPr wrap="none" lIns="0" tIns="0" rIns="0" bIns="0" rtlCol="0" anchor="t"/>
          <a:lstStyle/>
          <a:p>
            <a:pPr indent="0" marL="0">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output confusion matrix</a:t>
            </a:r>
            <a:endParaRPr lang="en-US" sz="17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88181" y="540663"/>
            <a:ext cx="4671536" cy="4903470"/>
          </a:xfrm>
          <a:prstGeom prst="rect">
            <a:avLst/>
          </a:prstGeom>
        </p:spPr>
      </p:pic>
      <p:sp>
        <p:nvSpPr>
          <p:cNvPr id="3" name="Text 0"/>
          <p:cNvSpPr/>
          <p:nvPr/>
        </p:nvSpPr>
        <p:spPr>
          <a:xfrm>
            <a:off x="2218492" y="6304121"/>
            <a:ext cx="1160859" cy="235863"/>
          </a:xfrm>
          <a:prstGeom prst="rect">
            <a:avLst/>
          </a:prstGeom>
          <a:noFill/>
          <a:ln/>
        </p:spPr>
        <p:txBody>
          <a:bodyPr wrap="none" lIns="0" tIns="0" rIns="0" bIns="0" rtlCol="0" anchor="t"/>
          <a:lstStyle/>
          <a:p>
            <a:pPr algn="ctr" indent="0" marL="0">
              <a:lnSpc>
                <a:spcPts val="1850"/>
              </a:lnSpc>
              <a:buNone/>
            </a:pPr>
            <a:r>
              <a:rPr lang="en-US" sz="1850" b="1" dirty="0">
                <a:solidFill>
                  <a:srgbClr val="D7D4CC"/>
                </a:solidFill>
                <a:latin typeface="Comfortaa Bold" pitchFamily="34" charset="0"/>
                <a:ea typeface="Comfortaa Bold" pitchFamily="34" charset="-122"/>
                <a:cs typeface="Comfortaa Bold" pitchFamily="34" charset="-120"/>
              </a:rPr>
              <a:t>92.71%.</a:t>
            </a:r>
            <a:endParaRPr lang="en-US" sz="1850" dirty="0"/>
          </a:p>
        </p:txBody>
      </p:sp>
      <p:pic>
        <p:nvPicPr>
          <p:cNvPr id="4" name="Image 1" descr="preencoded.png">    </p:cNvPr>
          <p:cNvPicPr>
            <a:picLocks noChangeAspect="1"/>
          </p:cNvPicPr>
          <p:nvPr/>
        </p:nvPicPr>
        <p:blipFill>
          <a:blip r:embed="rId2"/>
          <a:stretch>
            <a:fillRect/>
          </a:stretch>
        </p:blipFill>
        <p:spPr>
          <a:xfrm>
            <a:off x="2090976" y="5714286"/>
            <a:ext cx="1415772" cy="1415772"/>
          </a:xfrm>
          <a:prstGeom prst="rect">
            <a:avLst/>
          </a:prstGeom>
        </p:spPr>
      </p:pic>
      <p:sp>
        <p:nvSpPr>
          <p:cNvPr id="5" name="Text 1"/>
          <p:cNvSpPr/>
          <p:nvPr/>
        </p:nvSpPr>
        <p:spPr>
          <a:xfrm>
            <a:off x="688181" y="7375684"/>
            <a:ext cx="4221361" cy="314682"/>
          </a:xfrm>
          <a:prstGeom prst="rect">
            <a:avLst/>
          </a:prstGeom>
          <a:noFill/>
          <a:ln/>
        </p:spPr>
        <p:txBody>
          <a:bodyPr wrap="none" lIns="0" tIns="0" rIns="0" bIns="0" rtlCol="0" anchor="t"/>
          <a:lstStyle/>
          <a:p>
            <a:pPr algn="ctr"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Training accuracy</a:t>
            </a:r>
            <a:endParaRPr lang="en-US" sz="1500" dirty="0"/>
          </a:p>
        </p:txBody>
      </p:sp>
      <p:sp>
        <p:nvSpPr>
          <p:cNvPr id="6" name="Text 2"/>
          <p:cNvSpPr/>
          <p:nvPr/>
        </p:nvSpPr>
        <p:spPr>
          <a:xfrm>
            <a:off x="6734770" y="6304121"/>
            <a:ext cx="1160859" cy="235863"/>
          </a:xfrm>
          <a:prstGeom prst="rect">
            <a:avLst/>
          </a:prstGeom>
          <a:noFill/>
          <a:ln/>
        </p:spPr>
        <p:txBody>
          <a:bodyPr wrap="none" lIns="0" tIns="0" rIns="0" bIns="0" rtlCol="0" anchor="t"/>
          <a:lstStyle/>
          <a:p>
            <a:pPr algn="ctr" indent="0" marL="0">
              <a:lnSpc>
                <a:spcPts val="1850"/>
              </a:lnSpc>
              <a:buNone/>
            </a:pPr>
            <a:r>
              <a:rPr lang="en-US" sz="1850" b="1" dirty="0">
                <a:solidFill>
                  <a:srgbClr val="D7D4CC"/>
                </a:solidFill>
                <a:latin typeface="Comfortaa Bold" pitchFamily="34" charset="0"/>
                <a:ea typeface="Comfortaa Bold" pitchFamily="34" charset="-122"/>
                <a:cs typeface="Comfortaa Bold" pitchFamily="34" charset="-120"/>
              </a:rPr>
              <a:t>92.15%</a:t>
            </a:r>
            <a:endParaRPr lang="en-US" sz="1850" dirty="0"/>
          </a:p>
        </p:txBody>
      </p:sp>
      <p:pic>
        <p:nvPicPr>
          <p:cNvPr id="7" name="Image 2" descr="preencoded.png">    </p:cNvPr>
          <p:cNvPicPr>
            <a:picLocks noChangeAspect="1"/>
          </p:cNvPicPr>
          <p:nvPr/>
        </p:nvPicPr>
        <p:blipFill>
          <a:blip r:embed="rId3"/>
          <a:stretch>
            <a:fillRect/>
          </a:stretch>
        </p:blipFill>
        <p:spPr>
          <a:xfrm>
            <a:off x="6607254" y="5714286"/>
            <a:ext cx="1415772" cy="1415772"/>
          </a:xfrm>
          <a:prstGeom prst="rect">
            <a:avLst/>
          </a:prstGeom>
        </p:spPr>
      </p:pic>
      <p:sp>
        <p:nvSpPr>
          <p:cNvPr id="8" name="Text 3"/>
          <p:cNvSpPr/>
          <p:nvPr/>
        </p:nvSpPr>
        <p:spPr>
          <a:xfrm>
            <a:off x="5204460" y="7375684"/>
            <a:ext cx="4221361" cy="314682"/>
          </a:xfrm>
          <a:prstGeom prst="rect">
            <a:avLst/>
          </a:prstGeom>
          <a:noFill/>
          <a:ln/>
        </p:spPr>
        <p:txBody>
          <a:bodyPr wrap="none" lIns="0" tIns="0" rIns="0" bIns="0" rtlCol="0" anchor="t"/>
          <a:lstStyle/>
          <a:p>
            <a:pPr algn="ctr"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Validation accuracy</a:t>
            </a:r>
            <a:endParaRPr lang="en-US" sz="1500" dirty="0"/>
          </a:p>
        </p:txBody>
      </p:sp>
      <p:sp>
        <p:nvSpPr>
          <p:cNvPr id="9" name="Text 4"/>
          <p:cNvSpPr/>
          <p:nvPr/>
        </p:nvSpPr>
        <p:spPr>
          <a:xfrm>
            <a:off x="11251049" y="6304121"/>
            <a:ext cx="1160859" cy="235863"/>
          </a:xfrm>
          <a:prstGeom prst="rect">
            <a:avLst/>
          </a:prstGeom>
          <a:noFill/>
          <a:ln/>
        </p:spPr>
        <p:txBody>
          <a:bodyPr wrap="none" lIns="0" tIns="0" rIns="0" bIns="0" rtlCol="0" anchor="t"/>
          <a:lstStyle/>
          <a:p>
            <a:pPr algn="ctr" indent="0" marL="0">
              <a:lnSpc>
                <a:spcPts val="1850"/>
              </a:lnSpc>
              <a:buNone/>
            </a:pPr>
            <a:r>
              <a:rPr lang="en-US" sz="1850" b="1" dirty="0">
                <a:solidFill>
                  <a:srgbClr val="D7D4CC"/>
                </a:solidFill>
                <a:latin typeface="Comfortaa Bold" pitchFamily="34" charset="0"/>
                <a:ea typeface="Comfortaa Bold" pitchFamily="34" charset="-122"/>
                <a:cs typeface="Comfortaa Bold" pitchFamily="34" charset="-120"/>
              </a:rPr>
              <a:t>0.4037</a:t>
            </a:r>
            <a:endParaRPr lang="en-US" sz="1850" dirty="0"/>
          </a:p>
        </p:txBody>
      </p:sp>
      <p:pic>
        <p:nvPicPr>
          <p:cNvPr id="10" name="Image 3" descr="preencoded.png">    </p:cNvPr>
          <p:cNvPicPr>
            <a:picLocks noChangeAspect="1"/>
          </p:cNvPicPr>
          <p:nvPr/>
        </p:nvPicPr>
        <p:blipFill>
          <a:blip r:embed="rId4"/>
          <a:stretch>
            <a:fillRect/>
          </a:stretch>
        </p:blipFill>
        <p:spPr>
          <a:xfrm>
            <a:off x="11123533" y="5714286"/>
            <a:ext cx="1415772" cy="1415772"/>
          </a:xfrm>
          <a:prstGeom prst="rect">
            <a:avLst/>
          </a:prstGeom>
        </p:spPr>
      </p:pic>
      <p:sp>
        <p:nvSpPr>
          <p:cNvPr id="11" name="Text 5"/>
          <p:cNvSpPr/>
          <p:nvPr/>
        </p:nvSpPr>
        <p:spPr>
          <a:xfrm>
            <a:off x="9720739" y="7375684"/>
            <a:ext cx="4221480" cy="314682"/>
          </a:xfrm>
          <a:prstGeom prst="rect">
            <a:avLst/>
          </a:prstGeom>
          <a:noFill/>
          <a:ln/>
        </p:spPr>
        <p:txBody>
          <a:bodyPr wrap="none" lIns="0" tIns="0" rIns="0" bIns="0" rtlCol="0" anchor="t"/>
          <a:lstStyle/>
          <a:p>
            <a:pPr algn="ctr"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Validation loss</a:t>
            </a:r>
            <a:endParaRPr lang="en-US" sz="15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3429000"/>
            <a:ext cx="7415927" cy="1371600"/>
          </a:xfrm>
          <a:prstGeom prst="rect">
            <a:avLst/>
          </a:prstGeom>
          <a:noFill/>
          <a:ln/>
        </p:spPr>
        <p:txBody>
          <a:bodyPr wrap="squar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Transfer Learning Modeling</a:t>
            </a:r>
            <a:endParaRPr lang="en-US" sz="43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4037" y="1364813"/>
            <a:ext cx="9755505"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Overview </a:t>
            </a:r>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Transfer Learning Works</a:t>
            </a:r>
            <a:endParaRPr lang="en-US" sz="4300" dirty="0"/>
          </a:p>
        </p:txBody>
      </p:sp>
      <p:pic>
        <p:nvPicPr>
          <p:cNvPr id="3" name="Image 0" descr="preencoded.png">    </p:cNvPr>
          <p:cNvPicPr>
            <a:picLocks noChangeAspect="1"/>
          </p:cNvPicPr>
          <p:nvPr/>
        </p:nvPicPr>
        <p:blipFill>
          <a:blip r:embed="rId1"/>
          <a:stretch>
            <a:fillRect/>
          </a:stretch>
        </p:blipFill>
        <p:spPr>
          <a:xfrm>
            <a:off x="864037" y="2420898"/>
            <a:ext cx="1234440" cy="1481257"/>
          </a:xfrm>
          <a:prstGeom prst="rect">
            <a:avLst/>
          </a:prstGeom>
        </p:spPr>
      </p:pic>
      <p:sp>
        <p:nvSpPr>
          <p:cNvPr id="4" name="Text 1"/>
          <p:cNvSpPr/>
          <p:nvPr/>
        </p:nvSpPr>
        <p:spPr>
          <a:xfrm>
            <a:off x="2468761" y="2667714"/>
            <a:ext cx="2760226"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Model Architecture</a:t>
            </a:r>
            <a:endParaRPr lang="en-US" sz="2150" dirty="0"/>
          </a:p>
        </p:txBody>
      </p:sp>
      <p:sp>
        <p:nvSpPr>
          <p:cNvPr id="5" name="Text 2"/>
          <p:cNvSpPr/>
          <p:nvPr/>
        </p:nvSpPr>
        <p:spPr>
          <a:xfrm>
            <a:off x="2468761" y="3158728"/>
            <a:ext cx="11297602" cy="395049"/>
          </a:xfrm>
          <a:prstGeom prst="rect">
            <a:avLst/>
          </a:prstGeom>
          <a:noFill/>
          <a:ln/>
        </p:spPr>
        <p:txBody>
          <a:bodyPr wrap="non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Training a model on a large dataset using substantial computational resources.</a:t>
            </a:r>
            <a:endParaRPr lang="en-US" sz="1900" dirty="0"/>
          </a:p>
        </p:txBody>
      </p:sp>
      <p:pic>
        <p:nvPicPr>
          <p:cNvPr id="6" name="Image 1" descr="preencoded.png">    </p:cNvPr>
          <p:cNvPicPr>
            <a:picLocks noChangeAspect="1"/>
          </p:cNvPicPr>
          <p:nvPr/>
        </p:nvPicPr>
        <p:blipFill>
          <a:blip r:embed="rId2"/>
          <a:stretch>
            <a:fillRect/>
          </a:stretch>
        </p:blipFill>
        <p:spPr>
          <a:xfrm>
            <a:off x="864037" y="3902154"/>
            <a:ext cx="1234440" cy="1481257"/>
          </a:xfrm>
          <a:prstGeom prst="rect">
            <a:avLst/>
          </a:prstGeom>
        </p:spPr>
      </p:pic>
      <p:sp>
        <p:nvSpPr>
          <p:cNvPr id="7" name="Text 3"/>
          <p:cNvSpPr/>
          <p:nvPr/>
        </p:nvSpPr>
        <p:spPr>
          <a:xfrm>
            <a:off x="2468761" y="4148971"/>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Model Training</a:t>
            </a:r>
            <a:endParaRPr lang="en-US" sz="2150" dirty="0"/>
          </a:p>
        </p:txBody>
      </p:sp>
      <p:sp>
        <p:nvSpPr>
          <p:cNvPr id="8" name="Text 4"/>
          <p:cNvSpPr/>
          <p:nvPr/>
        </p:nvSpPr>
        <p:spPr>
          <a:xfrm>
            <a:off x="2468761" y="4639985"/>
            <a:ext cx="11297602" cy="395049"/>
          </a:xfrm>
          <a:prstGeom prst="rect">
            <a:avLst/>
          </a:prstGeom>
          <a:noFill/>
          <a:ln/>
        </p:spPr>
        <p:txBody>
          <a:bodyPr wrap="non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Use a layer output as input features for a classifier, Freeze all layers.</a:t>
            </a:r>
            <a:endParaRPr lang="en-US" sz="1900" dirty="0"/>
          </a:p>
        </p:txBody>
      </p:sp>
      <p:pic>
        <p:nvPicPr>
          <p:cNvPr id="9" name="Image 2" descr="preencoded.png">    </p:cNvPr>
          <p:cNvPicPr>
            <a:picLocks noChangeAspect="1"/>
          </p:cNvPicPr>
          <p:nvPr/>
        </p:nvPicPr>
        <p:blipFill>
          <a:blip r:embed="rId3"/>
          <a:stretch>
            <a:fillRect/>
          </a:stretch>
        </p:blipFill>
        <p:spPr>
          <a:xfrm>
            <a:off x="864037" y="5383411"/>
            <a:ext cx="1234440" cy="1481257"/>
          </a:xfrm>
          <a:prstGeom prst="rect">
            <a:avLst/>
          </a:prstGeom>
        </p:spPr>
      </p:pic>
      <p:sp>
        <p:nvSpPr>
          <p:cNvPr id="10" name="Text 5"/>
          <p:cNvSpPr/>
          <p:nvPr/>
        </p:nvSpPr>
        <p:spPr>
          <a:xfrm>
            <a:off x="2468761" y="5630228"/>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Model Evaluation</a:t>
            </a:r>
            <a:endParaRPr lang="en-US" sz="2150" dirty="0"/>
          </a:p>
        </p:txBody>
      </p:sp>
      <p:sp>
        <p:nvSpPr>
          <p:cNvPr id="11" name="Text 6"/>
          <p:cNvSpPr/>
          <p:nvPr/>
        </p:nvSpPr>
        <p:spPr>
          <a:xfrm>
            <a:off x="2468761" y="6121241"/>
            <a:ext cx="11297602" cy="395049"/>
          </a:xfrm>
          <a:prstGeom prst="rect">
            <a:avLst/>
          </a:prstGeom>
          <a:noFill/>
          <a:ln/>
        </p:spPr>
        <p:txBody>
          <a:bodyPr wrap="non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model Performance</a:t>
            </a:r>
            <a:endParaRPr lang="en-US" sz="1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9350454" y="1328737"/>
            <a:ext cx="4415909"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Model Architecture</a:t>
            </a:r>
            <a:endParaRPr lang="en-US" sz="3450" dirty="0"/>
          </a:p>
        </p:txBody>
      </p:sp>
      <p:sp>
        <p:nvSpPr>
          <p:cNvPr id="3" name="Text 1"/>
          <p:cNvSpPr/>
          <p:nvPr/>
        </p:nvSpPr>
        <p:spPr>
          <a:xfrm>
            <a:off x="864037" y="2371011"/>
            <a:ext cx="12902327"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Choose a Pre-trained Model</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4" name="Text 2"/>
          <p:cNvSpPr/>
          <p:nvPr/>
        </p:nvSpPr>
        <p:spPr>
          <a:xfrm>
            <a:off x="864037" y="3043714"/>
            <a:ext cx="12902327" cy="41028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Examples: VGG16, ResNet50, DenseNrt121 (available in </a:t>
            </a:r>
            <a:pPr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keras.applications</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5" name="Text 3"/>
          <p:cNvSpPr/>
          <p:nvPr/>
        </p:nvSpPr>
        <p:spPr>
          <a:xfrm>
            <a:off x="864037" y="3540323"/>
            <a:ext cx="12902327"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Best Model: VGG16</a:t>
            </a:r>
            <a:endParaRPr lang="en-US" sz="1900" dirty="0"/>
          </a:p>
        </p:txBody>
      </p:sp>
      <p:sp>
        <p:nvSpPr>
          <p:cNvPr id="6" name="Text 4"/>
          <p:cNvSpPr/>
          <p:nvPr/>
        </p:nvSpPr>
        <p:spPr>
          <a:xfrm>
            <a:off x="864037" y="4213027"/>
            <a:ext cx="12902327"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Load the Model with Weights</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7" name="Text 5"/>
          <p:cNvSpPr/>
          <p:nvPr/>
        </p:nvSpPr>
        <p:spPr>
          <a:xfrm>
            <a:off x="864037" y="4885730"/>
            <a:ext cx="12902327"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Load the model with weights pre-trained on a dataset like ImageNet.</a:t>
            </a:r>
            <a:endParaRPr lang="en-US" sz="1900" dirty="0"/>
          </a:p>
        </p:txBody>
      </p:sp>
      <p:pic>
        <p:nvPicPr>
          <p:cNvPr id="8" name="Image 0" descr="preencoded.png">    </p:cNvPr>
          <p:cNvPicPr>
            <a:picLocks noChangeAspect="1"/>
          </p:cNvPicPr>
          <p:nvPr/>
        </p:nvPicPr>
        <p:blipFill>
          <a:blip r:embed="rId1"/>
          <a:stretch>
            <a:fillRect/>
          </a:stretch>
        </p:blipFill>
        <p:spPr>
          <a:xfrm>
            <a:off x="864037" y="5558433"/>
            <a:ext cx="11001851" cy="13424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9377243" y="1302544"/>
            <a:ext cx="438912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Model Training</a:t>
            </a:r>
            <a:endParaRPr lang="en-US" sz="3450" dirty="0"/>
          </a:p>
        </p:txBody>
      </p:sp>
      <p:pic>
        <p:nvPicPr>
          <p:cNvPr id="3" name="Image 0" descr="preencoded.png">    </p:cNvPr>
          <p:cNvPicPr>
            <a:picLocks noChangeAspect="1"/>
          </p:cNvPicPr>
          <p:nvPr/>
        </p:nvPicPr>
        <p:blipFill>
          <a:blip r:embed="rId1"/>
          <a:stretch>
            <a:fillRect/>
          </a:stretch>
        </p:blipFill>
        <p:spPr>
          <a:xfrm>
            <a:off x="9642038" y="2406372"/>
            <a:ext cx="3572232" cy="1774627"/>
          </a:xfrm>
          <a:prstGeom prst="rect">
            <a:avLst/>
          </a:prstGeom>
        </p:spPr>
      </p:pic>
      <p:sp>
        <p:nvSpPr>
          <p:cNvPr id="4" name="Text 1"/>
          <p:cNvSpPr/>
          <p:nvPr/>
        </p:nvSpPr>
        <p:spPr>
          <a:xfrm>
            <a:off x="856536" y="2657951"/>
            <a:ext cx="8175665"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Freeze Initial Layers</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5" name="Text 2"/>
          <p:cNvSpPr/>
          <p:nvPr/>
        </p:nvSpPr>
        <p:spPr>
          <a:xfrm>
            <a:off x="856536" y="3275171"/>
            <a:ext cx="8175665" cy="790099"/>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Freeze the weights of the initial layers to preserve the general features.</a:t>
            </a:r>
            <a:endParaRPr lang="en-US" sz="1900" dirty="0"/>
          </a:p>
        </p:txBody>
      </p:sp>
      <p:sp>
        <p:nvSpPr>
          <p:cNvPr id="6" name="Text 3"/>
          <p:cNvSpPr/>
          <p:nvPr/>
        </p:nvSpPr>
        <p:spPr>
          <a:xfrm>
            <a:off x="864037" y="4736306"/>
            <a:ext cx="12902327"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Train the Model</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7" name="Text 4"/>
          <p:cNvSpPr/>
          <p:nvPr/>
        </p:nvSpPr>
        <p:spPr>
          <a:xfrm>
            <a:off x="864037" y="5409009"/>
            <a:ext cx="12902327"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Train the new layers on the new data.</a:t>
            </a:r>
            <a:endParaRPr lang="en-US" sz="1900" dirty="0"/>
          </a:p>
        </p:txBody>
      </p:sp>
      <p:pic>
        <p:nvPicPr>
          <p:cNvPr id="8" name="Image 1" descr="preencoded.png">    </p:cNvPr>
          <p:cNvPicPr>
            <a:picLocks noChangeAspect="1"/>
          </p:cNvPicPr>
          <p:nvPr/>
        </p:nvPicPr>
        <p:blipFill>
          <a:blip r:embed="rId2"/>
          <a:stretch>
            <a:fillRect/>
          </a:stretch>
        </p:blipFill>
        <p:spPr>
          <a:xfrm>
            <a:off x="864037" y="6081713"/>
            <a:ext cx="12902327" cy="84534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864037" y="901422"/>
            <a:ext cx="4389120" cy="548521"/>
          </a:xfrm>
          <a:prstGeom prst="rect">
            <a:avLst/>
          </a:prstGeom>
          <a:noFill/>
          <a:ln/>
        </p:spPr>
        <p:txBody>
          <a:bodyPr wrap="none" lIns="0" tIns="0" rIns="0" bIns="0" rtlCol="0" anchor="t"/>
          <a:lstStyle/>
          <a:p>
            <a:pPr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Model Evaluate: </a:t>
            </a:r>
            <a:endParaRPr lang="en-US" sz="3450" dirty="0"/>
          </a:p>
        </p:txBody>
      </p:sp>
      <p:pic>
        <p:nvPicPr>
          <p:cNvPr id="3" name="Image 0" descr="preencoded.png">    </p:cNvPr>
          <p:cNvPicPr>
            <a:picLocks noChangeAspect="1"/>
          </p:cNvPicPr>
          <p:nvPr/>
        </p:nvPicPr>
        <p:blipFill>
          <a:blip r:embed="rId1"/>
          <a:stretch>
            <a:fillRect/>
          </a:stretch>
        </p:blipFill>
        <p:spPr>
          <a:xfrm>
            <a:off x="7616309" y="2005251"/>
            <a:ext cx="5315664" cy="1400175"/>
          </a:xfrm>
          <a:prstGeom prst="rect">
            <a:avLst/>
          </a:prstGeom>
        </p:spPr>
      </p:pic>
      <p:sp>
        <p:nvSpPr>
          <p:cNvPr id="4" name="Text 1"/>
          <p:cNvSpPr/>
          <p:nvPr/>
        </p:nvSpPr>
        <p:spPr>
          <a:xfrm>
            <a:off x="856417" y="2211586"/>
            <a:ext cx="6150054" cy="987504"/>
          </a:xfrm>
          <a:prstGeom prst="rect">
            <a:avLst/>
          </a:prstGeom>
          <a:noFill/>
          <a:ln/>
        </p:spPr>
        <p:txBody>
          <a:bodyPr wrap="square" lIns="0" tIns="0" rIns="0" bIns="0" rtlCol="0" anchor="t"/>
          <a:lstStyle/>
          <a:p>
            <a:pPr indent="0" marL="0">
              <a:lnSpc>
                <a:spcPts val="3850"/>
              </a:lnSpc>
              <a:buNone/>
            </a:pPr>
            <a:r>
              <a:rPr lang="en-US" sz="2400" dirty="0">
                <a:solidFill>
                  <a:srgbClr val="D7D4CC"/>
                </a:solidFill>
                <a:latin typeface="Raleway Medium" pitchFamily="34" charset="0"/>
                <a:ea typeface="Raleway Medium" pitchFamily="34" charset="-122"/>
                <a:cs typeface="Raleway Medium" pitchFamily="34" charset="-120"/>
              </a:rPr>
              <a:t>1- Evaluate the trained model on a separate validation set</a:t>
            </a:r>
            <a:endParaRPr lang="en-US" sz="2400" dirty="0"/>
          </a:p>
        </p:txBody>
      </p:sp>
      <p:pic>
        <p:nvPicPr>
          <p:cNvPr id="5" name="Image 1" descr="preencoded.png">    </p:cNvPr>
          <p:cNvPicPr>
            <a:picLocks noChangeAspect="1"/>
          </p:cNvPicPr>
          <p:nvPr/>
        </p:nvPicPr>
        <p:blipFill>
          <a:blip r:embed="rId2"/>
          <a:stretch>
            <a:fillRect/>
          </a:stretch>
        </p:blipFill>
        <p:spPr>
          <a:xfrm>
            <a:off x="7616309" y="4238387"/>
            <a:ext cx="5096232" cy="2812018"/>
          </a:xfrm>
          <a:prstGeom prst="rect">
            <a:avLst/>
          </a:prstGeom>
        </p:spPr>
      </p:pic>
      <p:sp>
        <p:nvSpPr>
          <p:cNvPr id="6" name="Text 2"/>
          <p:cNvSpPr/>
          <p:nvPr/>
        </p:nvSpPr>
        <p:spPr>
          <a:xfrm>
            <a:off x="856417" y="5397460"/>
            <a:ext cx="6150054" cy="493752"/>
          </a:xfrm>
          <a:prstGeom prst="rect">
            <a:avLst/>
          </a:prstGeom>
          <a:noFill/>
          <a:ln/>
        </p:spPr>
        <p:txBody>
          <a:bodyPr wrap="none" lIns="0" tIns="0" rIns="0" bIns="0" rtlCol="0" anchor="t"/>
          <a:lstStyle/>
          <a:p>
            <a:pPr indent="0" marL="0">
              <a:lnSpc>
                <a:spcPts val="3850"/>
              </a:lnSpc>
              <a:buNone/>
            </a:pPr>
            <a:r>
              <a:rPr lang="en-US" sz="2400" dirty="0">
                <a:solidFill>
                  <a:srgbClr val="D7D4CC"/>
                </a:solidFill>
                <a:latin typeface="Raleway Medium" pitchFamily="34" charset="0"/>
                <a:ea typeface="Raleway Medium" pitchFamily="34" charset="-122"/>
                <a:cs typeface="Raleway Medium" pitchFamily="34" charset="-120"/>
              </a:rPr>
              <a:t>2- Compute and report metrics</a:t>
            </a:r>
            <a:endParaRPr lang="en-US" sz="2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34628" y="656987"/>
            <a:ext cx="4789408" cy="529947"/>
          </a:xfrm>
          <a:prstGeom prst="rect">
            <a:avLst/>
          </a:prstGeom>
          <a:noFill/>
          <a:ln/>
        </p:spPr>
        <p:txBody>
          <a:bodyPr wrap="none" lIns="0" tIns="0" rIns="0" bIns="0" rtlCol="0" anchor="t"/>
          <a:lstStyle/>
          <a:p>
            <a:pPr indent="0" marL="0">
              <a:lnSpc>
                <a:spcPts val="4150"/>
              </a:lnSpc>
              <a:buNone/>
            </a:pPr>
            <a:r>
              <a:rPr lang="en-US" sz="3300" b="1" dirty="0">
                <a:solidFill>
                  <a:srgbClr val="FFE14D"/>
                </a:solidFill>
                <a:latin typeface="Comfortaa Bold" pitchFamily="34" charset="0"/>
                <a:ea typeface="Comfortaa Bold" pitchFamily="34" charset="-122"/>
                <a:cs typeface="Comfortaa Bold" pitchFamily="34" charset="-120"/>
              </a:rPr>
              <a:t>Model Evaluate</a:t>
            </a:r>
            <a:pPr indent="0" marL="0">
              <a:lnSpc>
                <a:spcPts val="4150"/>
              </a:lnSpc>
              <a:buNone/>
            </a:pPr>
            <a:r>
              <a:rPr lang="en-US" sz="3300" b="1" dirty="0">
                <a:solidFill>
                  <a:srgbClr val="FFE14D"/>
                </a:solidFill>
                <a:latin typeface="Comfortaa Bold" pitchFamily="34" charset="0"/>
                <a:ea typeface="Comfortaa Bold" pitchFamily="34" charset="-122"/>
                <a:cs typeface="Comfortaa Bold" pitchFamily="34" charset="-120"/>
              </a:rPr>
              <a:t>.(cont)</a:t>
            </a:r>
            <a:endParaRPr lang="en-US" sz="3300" dirty="0"/>
          </a:p>
        </p:txBody>
      </p:sp>
      <p:pic>
        <p:nvPicPr>
          <p:cNvPr id="3" name="Image 0" descr="preencoded.png">    </p:cNvPr>
          <p:cNvPicPr>
            <a:picLocks noChangeAspect="1"/>
          </p:cNvPicPr>
          <p:nvPr/>
        </p:nvPicPr>
        <p:blipFill>
          <a:blip r:embed="rId1"/>
          <a:stretch>
            <a:fillRect/>
          </a:stretch>
        </p:blipFill>
        <p:spPr>
          <a:xfrm>
            <a:off x="4806553" y="1723430"/>
            <a:ext cx="7726085" cy="1590913"/>
          </a:xfrm>
          <a:prstGeom prst="rect">
            <a:avLst/>
          </a:prstGeom>
        </p:spPr>
      </p:pic>
      <p:sp>
        <p:nvSpPr>
          <p:cNvPr id="4" name="Text 1"/>
          <p:cNvSpPr/>
          <p:nvPr/>
        </p:nvSpPr>
        <p:spPr>
          <a:xfrm>
            <a:off x="827127" y="2041922"/>
            <a:ext cx="2126813" cy="953929"/>
          </a:xfrm>
          <a:prstGeom prst="rect">
            <a:avLst/>
          </a:prstGeom>
          <a:noFill/>
          <a:ln/>
        </p:spPr>
        <p:txBody>
          <a:bodyPr wrap="square" lIns="0" tIns="0" rIns="0" bIns="0" rtlCol="0" anchor="t"/>
          <a:lstStyle/>
          <a:p>
            <a:pPr indent="0" marL="0">
              <a:lnSpc>
                <a:spcPts val="3750"/>
              </a:lnSpc>
              <a:buNone/>
            </a:pPr>
            <a:r>
              <a:rPr lang="en-US" sz="2300" dirty="0">
                <a:solidFill>
                  <a:srgbClr val="D7D4CC"/>
                </a:solidFill>
                <a:latin typeface="Raleway Medium" pitchFamily="34" charset="0"/>
                <a:ea typeface="Raleway Medium" pitchFamily="34" charset="-122"/>
                <a:cs typeface="Raleway Medium" pitchFamily="34" charset="-120"/>
              </a:rPr>
              <a:t>3-</a:t>
            </a:r>
            <a:pPr indent="0" marL="0">
              <a:lnSpc>
                <a:spcPts val="3750"/>
              </a:lnSpc>
              <a:buNone/>
            </a:pPr>
            <a:r>
              <a:rPr lang="en-US" sz="2300" b="1" dirty="0">
                <a:solidFill>
                  <a:srgbClr val="D7D4CC"/>
                </a:solidFill>
                <a:latin typeface="Raleway Medium" pitchFamily="34" charset="0"/>
                <a:ea typeface="Raleway Medium" pitchFamily="34" charset="-122"/>
                <a:cs typeface="Raleway Medium" pitchFamily="34" charset="-120"/>
              </a:rPr>
              <a:t>Confusion matrix</a:t>
            </a:r>
            <a:endParaRPr lang="en-US" sz="2300" dirty="0"/>
          </a:p>
        </p:txBody>
      </p:sp>
      <p:pic>
        <p:nvPicPr>
          <p:cNvPr id="5" name="Image 1" descr="preencoded.png">    </p:cNvPr>
          <p:cNvPicPr>
            <a:picLocks noChangeAspect="1"/>
          </p:cNvPicPr>
          <p:nvPr/>
        </p:nvPicPr>
        <p:blipFill>
          <a:blip r:embed="rId2"/>
          <a:stretch>
            <a:fillRect/>
          </a:stretch>
        </p:blipFill>
        <p:spPr>
          <a:xfrm>
            <a:off x="7332702" y="4119086"/>
            <a:ext cx="3757017" cy="3185279"/>
          </a:xfrm>
          <a:prstGeom prst="rect">
            <a:avLst/>
          </a:prstGeom>
        </p:spPr>
      </p:pic>
      <p:sp>
        <p:nvSpPr>
          <p:cNvPr id="6" name="Text 2"/>
          <p:cNvSpPr/>
          <p:nvPr/>
        </p:nvSpPr>
        <p:spPr>
          <a:xfrm>
            <a:off x="827127" y="5520928"/>
            <a:ext cx="3210163" cy="381476"/>
          </a:xfrm>
          <a:prstGeom prst="rect">
            <a:avLst/>
          </a:prstGeom>
          <a:noFill/>
          <a:ln/>
        </p:spPr>
        <p:txBody>
          <a:bodyPr wrap="none" lIns="0" tIns="0" rIns="0" bIns="0" rtlCol="0" anchor="t"/>
          <a:lstStyle/>
          <a:p>
            <a:pPr indent="0" marL="0">
              <a:lnSpc>
                <a:spcPts val="3000"/>
              </a:lnSpc>
              <a:buNone/>
            </a:pPr>
            <a:r>
              <a:rPr lang="en-US" sz="1850" b="1" dirty="0">
                <a:solidFill>
                  <a:srgbClr val="D7D4CC"/>
                </a:solidFill>
                <a:latin typeface="Raleway Medium" pitchFamily="34" charset="0"/>
                <a:ea typeface="Raleway Medium" pitchFamily="34" charset="-122"/>
                <a:cs typeface="Raleway Medium" pitchFamily="34" charset="-120"/>
              </a:rPr>
              <a:t>output Confusion matrix</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377243" y="1204793"/>
            <a:ext cx="438912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Project Overview</a:t>
            </a:r>
            <a:endParaRPr lang="en-US" sz="3450" dirty="0"/>
          </a:p>
        </p:txBody>
      </p:sp>
      <p:sp>
        <p:nvSpPr>
          <p:cNvPr id="3" name="Text 1"/>
          <p:cNvSpPr/>
          <p:nvPr/>
        </p:nvSpPr>
        <p:spPr>
          <a:xfrm>
            <a:off x="9867543" y="2277785"/>
            <a:ext cx="3898821" cy="685800"/>
          </a:xfrm>
          <a:prstGeom prst="rect">
            <a:avLst/>
          </a:prstGeom>
          <a:noFill/>
          <a:ln/>
        </p:spPr>
        <p:txBody>
          <a:bodyPr wrap="squar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Transfer Learning Modeling</a:t>
            </a:r>
            <a:endParaRPr lang="en-US" sz="2150" dirty="0"/>
          </a:p>
        </p:txBody>
      </p:sp>
      <p:sp>
        <p:nvSpPr>
          <p:cNvPr id="4" name="Text 2"/>
          <p:cNvSpPr/>
          <p:nvPr/>
        </p:nvSpPr>
        <p:spPr>
          <a:xfrm>
            <a:off x="9867543" y="3210401"/>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Used VGG16</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to benchmark against our custom CNN model.</a:t>
            </a:r>
            <a:endParaRPr lang="en-US" sz="1900" dirty="0"/>
          </a:p>
        </p:txBody>
      </p:sp>
      <p:sp>
        <p:nvSpPr>
          <p:cNvPr id="5" name="Text 3"/>
          <p:cNvSpPr/>
          <p:nvPr/>
        </p:nvSpPr>
        <p:spPr>
          <a:xfrm>
            <a:off x="9867543" y="4481870"/>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Evaluated the models using accuracy, precision, recall, and F1 score.</a:t>
            </a:r>
            <a:endParaRPr lang="en-US" sz="1900" dirty="0"/>
          </a:p>
        </p:txBody>
      </p:sp>
      <p:sp>
        <p:nvSpPr>
          <p:cNvPr id="6" name="Text 4"/>
          <p:cNvSpPr/>
          <p:nvPr/>
        </p:nvSpPr>
        <p:spPr>
          <a:xfrm>
            <a:off x="9867543" y="5753338"/>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Visualized results using confusion matrices and sample predictions.</a:t>
            </a:r>
            <a:endParaRPr lang="en-US" sz="1900" dirty="0"/>
          </a:p>
        </p:txBody>
      </p:sp>
      <p:sp>
        <p:nvSpPr>
          <p:cNvPr id="7" name="Text 5"/>
          <p:cNvSpPr/>
          <p:nvPr/>
        </p:nvSpPr>
        <p:spPr>
          <a:xfrm>
            <a:off x="5358884" y="2277785"/>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CNN Modeling</a:t>
            </a:r>
            <a:endParaRPr lang="en-US" sz="2150" dirty="0"/>
          </a:p>
        </p:txBody>
      </p:sp>
      <p:sp>
        <p:nvSpPr>
          <p:cNvPr id="8" name="Text 6"/>
          <p:cNvSpPr/>
          <p:nvPr/>
        </p:nvSpPr>
        <p:spPr>
          <a:xfrm>
            <a:off x="5358884" y="2867501"/>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Designed a custom CNN with Conv2D, MaxPooling2D, and Dense layers</a:t>
            </a:r>
            <a:endParaRPr lang="en-US" sz="1900" dirty="0"/>
          </a:p>
        </p:txBody>
      </p:sp>
      <p:sp>
        <p:nvSpPr>
          <p:cNvPr id="9" name="Text 7"/>
          <p:cNvSpPr/>
          <p:nvPr/>
        </p:nvSpPr>
        <p:spPr>
          <a:xfrm>
            <a:off x="5358884" y="4138970"/>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Evaluated the models using accuracy, precision, recall, and F1 score.</a:t>
            </a:r>
            <a:endParaRPr lang="en-US" sz="1900" dirty="0"/>
          </a:p>
        </p:txBody>
      </p:sp>
      <p:sp>
        <p:nvSpPr>
          <p:cNvPr id="10" name="Text 8"/>
          <p:cNvSpPr/>
          <p:nvPr/>
        </p:nvSpPr>
        <p:spPr>
          <a:xfrm>
            <a:off x="5358884" y="5410438"/>
            <a:ext cx="3898821"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Visualized results using confusion matrices and sample predictions.</a:t>
            </a:r>
            <a:endParaRPr lang="en-US" sz="1900" dirty="0"/>
          </a:p>
        </p:txBody>
      </p:sp>
      <p:sp>
        <p:nvSpPr>
          <p:cNvPr id="11" name="Text 9"/>
          <p:cNvSpPr/>
          <p:nvPr/>
        </p:nvSpPr>
        <p:spPr>
          <a:xfrm>
            <a:off x="850225" y="2277785"/>
            <a:ext cx="2827734" cy="342900"/>
          </a:xfrm>
          <a:prstGeom prst="rect">
            <a:avLst/>
          </a:prstGeom>
          <a:noFill/>
          <a:ln/>
        </p:spPr>
        <p:txBody>
          <a:bodyPr wrap="non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Data Preprocessing</a:t>
            </a:r>
            <a:endParaRPr lang="en-US" sz="2150" dirty="0"/>
          </a:p>
        </p:txBody>
      </p:sp>
      <p:sp>
        <p:nvSpPr>
          <p:cNvPr id="12" name="Text 10"/>
          <p:cNvSpPr/>
          <p:nvPr/>
        </p:nvSpPr>
        <p:spPr>
          <a:xfrm>
            <a:off x="850225" y="2867501"/>
            <a:ext cx="3898821" cy="790099"/>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CIFAR-10 dataset, which contains 60,000 images</a:t>
            </a:r>
            <a:endParaRPr lang="en-US" sz="1900" dirty="0"/>
          </a:p>
        </p:txBody>
      </p:sp>
      <p:sp>
        <p:nvSpPr>
          <p:cNvPr id="13" name="Text 11"/>
          <p:cNvSpPr/>
          <p:nvPr/>
        </p:nvSpPr>
        <p:spPr>
          <a:xfrm>
            <a:off x="850225" y="3743920"/>
            <a:ext cx="3898821"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Resized images</a:t>
            </a:r>
            <a:endParaRPr lang="en-US" sz="1900" dirty="0"/>
          </a:p>
        </p:txBody>
      </p:sp>
      <p:sp>
        <p:nvSpPr>
          <p:cNvPr id="14" name="Text 12"/>
          <p:cNvSpPr/>
          <p:nvPr/>
        </p:nvSpPr>
        <p:spPr>
          <a:xfrm>
            <a:off x="850225" y="4225290"/>
            <a:ext cx="3898821"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Normalized</a:t>
            </a:r>
            <a:endParaRPr lang="en-US" sz="1900" dirty="0"/>
          </a:p>
        </p:txBody>
      </p:sp>
      <p:sp>
        <p:nvSpPr>
          <p:cNvPr id="15" name="Text 13"/>
          <p:cNvSpPr/>
          <p:nvPr/>
        </p:nvSpPr>
        <p:spPr>
          <a:xfrm>
            <a:off x="850225" y="4706660"/>
            <a:ext cx="3898821" cy="395049"/>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data augmentation</a:t>
            </a:r>
            <a:endParaRPr lang="en-US" sz="19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648795" y="488394"/>
            <a:ext cx="5332928" cy="5609987"/>
          </a:xfrm>
          <a:prstGeom prst="rect">
            <a:avLst/>
          </a:prstGeom>
        </p:spPr>
      </p:pic>
      <p:sp>
        <p:nvSpPr>
          <p:cNvPr id="3" name="Text 0"/>
          <p:cNvSpPr/>
          <p:nvPr/>
        </p:nvSpPr>
        <p:spPr>
          <a:xfrm>
            <a:off x="2381845" y="6730960"/>
            <a:ext cx="764619" cy="155377"/>
          </a:xfrm>
          <a:prstGeom prst="rect">
            <a:avLst/>
          </a:prstGeom>
          <a:noFill/>
          <a:ln/>
        </p:spPr>
        <p:txBody>
          <a:bodyPr wrap="none" lIns="0" tIns="0" rIns="0" bIns="0" rtlCol="0" anchor="t"/>
          <a:lstStyle/>
          <a:p>
            <a:pPr algn="ctr" indent="0" marL="0">
              <a:lnSpc>
                <a:spcPts val="1200"/>
              </a:lnSpc>
              <a:buNone/>
            </a:pPr>
            <a:r>
              <a:rPr lang="en-US" sz="1200" b="1" dirty="0">
                <a:solidFill>
                  <a:srgbClr val="D7D4CC"/>
                </a:solidFill>
                <a:latin typeface="Comfortaa Bold" pitchFamily="34" charset="0"/>
                <a:ea typeface="Comfortaa Bold" pitchFamily="34" charset="-122"/>
                <a:cs typeface="Comfortaa Bold" pitchFamily="34" charset="-120"/>
              </a:rPr>
              <a:t>98.38%</a:t>
            </a:r>
            <a:endParaRPr lang="en-US" sz="1200" dirty="0"/>
          </a:p>
        </p:txBody>
      </p:sp>
      <p:pic>
        <p:nvPicPr>
          <p:cNvPr id="4" name="Image 1" descr="preencoded.png">    </p:cNvPr>
          <p:cNvPicPr>
            <a:picLocks noChangeAspect="1"/>
          </p:cNvPicPr>
          <p:nvPr/>
        </p:nvPicPr>
        <p:blipFill>
          <a:blip r:embed="rId2"/>
          <a:stretch>
            <a:fillRect/>
          </a:stretch>
        </p:blipFill>
        <p:spPr>
          <a:xfrm>
            <a:off x="2297787" y="6342459"/>
            <a:ext cx="932498" cy="932498"/>
          </a:xfrm>
          <a:prstGeom prst="rect">
            <a:avLst/>
          </a:prstGeom>
        </p:spPr>
      </p:pic>
      <p:sp>
        <p:nvSpPr>
          <p:cNvPr id="5" name="Text 1"/>
          <p:cNvSpPr/>
          <p:nvPr/>
        </p:nvSpPr>
        <p:spPr>
          <a:xfrm>
            <a:off x="1777246" y="7496770"/>
            <a:ext cx="1973461" cy="246698"/>
          </a:xfrm>
          <a:prstGeom prst="rect">
            <a:avLst/>
          </a:prstGeom>
          <a:noFill/>
          <a:ln/>
        </p:spPr>
        <p:txBody>
          <a:bodyPr wrap="none" lIns="0" tIns="0" rIns="0" bIns="0" rtlCol="0" anchor="t"/>
          <a:lstStyle/>
          <a:p>
            <a:pPr algn="ctr" indent="0" marL="0">
              <a:lnSpc>
                <a:spcPts val="1900"/>
              </a:lnSpc>
              <a:buNone/>
            </a:pPr>
            <a:r>
              <a:rPr lang="en-US" sz="1550" b="1" dirty="0">
                <a:solidFill>
                  <a:srgbClr val="D7D4CC"/>
                </a:solidFill>
                <a:latin typeface="Comfortaa Bold" pitchFamily="34" charset="0"/>
                <a:ea typeface="Comfortaa Bold" pitchFamily="34" charset="-122"/>
                <a:cs typeface="Comfortaa Bold" pitchFamily="34" charset="-120"/>
              </a:rPr>
              <a:t>Accuracy</a:t>
            </a:r>
            <a:endParaRPr lang="en-US" sz="1550" dirty="0"/>
          </a:p>
        </p:txBody>
      </p:sp>
      <p:sp>
        <p:nvSpPr>
          <p:cNvPr id="6" name="Text 2"/>
          <p:cNvSpPr/>
          <p:nvPr/>
        </p:nvSpPr>
        <p:spPr>
          <a:xfrm>
            <a:off x="6933009" y="6730960"/>
            <a:ext cx="764619" cy="155377"/>
          </a:xfrm>
          <a:prstGeom prst="rect">
            <a:avLst/>
          </a:prstGeom>
          <a:noFill/>
          <a:ln/>
        </p:spPr>
        <p:txBody>
          <a:bodyPr wrap="none" lIns="0" tIns="0" rIns="0" bIns="0" rtlCol="0" anchor="t"/>
          <a:lstStyle/>
          <a:p>
            <a:pPr algn="ctr" indent="0" marL="0">
              <a:lnSpc>
                <a:spcPts val="1200"/>
              </a:lnSpc>
              <a:buNone/>
            </a:pPr>
            <a:r>
              <a:rPr lang="en-US" sz="1200" b="1" dirty="0">
                <a:solidFill>
                  <a:srgbClr val="D7D4CC"/>
                </a:solidFill>
                <a:latin typeface="Comfortaa Bold" pitchFamily="34" charset="0"/>
                <a:ea typeface="Comfortaa Bold" pitchFamily="34" charset="-122"/>
                <a:cs typeface="Comfortaa Bold" pitchFamily="34" charset="-120"/>
              </a:rPr>
              <a:t>92.15%</a:t>
            </a:r>
            <a:endParaRPr lang="en-US" sz="1200" dirty="0"/>
          </a:p>
        </p:txBody>
      </p:sp>
      <p:pic>
        <p:nvPicPr>
          <p:cNvPr id="7" name="Image 2" descr="preencoded.png">    </p:cNvPr>
          <p:cNvPicPr>
            <a:picLocks noChangeAspect="1"/>
          </p:cNvPicPr>
          <p:nvPr/>
        </p:nvPicPr>
        <p:blipFill>
          <a:blip r:embed="rId3"/>
          <a:stretch>
            <a:fillRect/>
          </a:stretch>
        </p:blipFill>
        <p:spPr>
          <a:xfrm>
            <a:off x="6848951" y="6342459"/>
            <a:ext cx="932498" cy="932498"/>
          </a:xfrm>
          <a:prstGeom prst="rect">
            <a:avLst/>
          </a:prstGeom>
        </p:spPr>
      </p:pic>
      <p:sp>
        <p:nvSpPr>
          <p:cNvPr id="8" name="Text 3"/>
          <p:cNvSpPr/>
          <p:nvPr/>
        </p:nvSpPr>
        <p:spPr>
          <a:xfrm>
            <a:off x="6284476" y="7496770"/>
            <a:ext cx="2061448" cy="246698"/>
          </a:xfrm>
          <a:prstGeom prst="rect">
            <a:avLst/>
          </a:prstGeom>
          <a:noFill/>
          <a:ln/>
        </p:spPr>
        <p:txBody>
          <a:bodyPr wrap="none" lIns="0" tIns="0" rIns="0" bIns="0" rtlCol="0" anchor="t"/>
          <a:lstStyle/>
          <a:p>
            <a:pPr algn="ctr" indent="0" marL="0">
              <a:lnSpc>
                <a:spcPts val="1900"/>
              </a:lnSpc>
              <a:buNone/>
            </a:pPr>
            <a:r>
              <a:rPr lang="en-US" sz="1550" b="1" dirty="0">
                <a:solidFill>
                  <a:srgbClr val="D7D4CC"/>
                </a:solidFill>
                <a:latin typeface="Comfortaa Bold" pitchFamily="34" charset="0"/>
                <a:ea typeface="Comfortaa Bold" pitchFamily="34" charset="-122"/>
                <a:cs typeface="Comfortaa Bold" pitchFamily="34" charset="-120"/>
              </a:rPr>
              <a:t>Validation accuracy</a:t>
            </a:r>
            <a:endParaRPr lang="en-US" sz="1550" dirty="0"/>
          </a:p>
        </p:txBody>
      </p:sp>
      <p:sp>
        <p:nvSpPr>
          <p:cNvPr id="9" name="Text 4"/>
          <p:cNvSpPr/>
          <p:nvPr/>
        </p:nvSpPr>
        <p:spPr>
          <a:xfrm>
            <a:off x="11484173" y="6730960"/>
            <a:ext cx="764619" cy="155377"/>
          </a:xfrm>
          <a:prstGeom prst="rect">
            <a:avLst/>
          </a:prstGeom>
          <a:noFill/>
          <a:ln/>
        </p:spPr>
        <p:txBody>
          <a:bodyPr wrap="none" lIns="0" tIns="0" rIns="0" bIns="0" rtlCol="0" anchor="t"/>
          <a:lstStyle/>
          <a:p>
            <a:pPr algn="ctr" indent="0" marL="0">
              <a:lnSpc>
                <a:spcPts val="1200"/>
              </a:lnSpc>
              <a:buNone/>
            </a:pPr>
            <a:r>
              <a:rPr lang="en-US" sz="1200" b="1" dirty="0">
                <a:solidFill>
                  <a:srgbClr val="D7D4CC"/>
                </a:solidFill>
                <a:latin typeface="Comfortaa Bold" pitchFamily="34" charset="0"/>
                <a:ea typeface="Comfortaa Bold" pitchFamily="34" charset="-122"/>
                <a:cs typeface="Comfortaa Bold" pitchFamily="34" charset="-120"/>
              </a:rPr>
              <a:t>0.2589</a:t>
            </a:r>
            <a:endParaRPr lang="en-US" sz="1200" dirty="0"/>
          </a:p>
        </p:txBody>
      </p:sp>
      <p:pic>
        <p:nvPicPr>
          <p:cNvPr id="10" name="Image 3" descr="preencoded.png">    </p:cNvPr>
          <p:cNvPicPr>
            <a:picLocks noChangeAspect="1"/>
          </p:cNvPicPr>
          <p:nvPr/>
        </p:nvPicPr>
        <p:blipFill>
          <a:blip r:embed="rId4"/>
          <a:stretch>
            <a:fillRect/>
          </a:stretch>
        </p:blipFill>
        <p:spPr>
          <a:xfrm>
            <a:off x="11400115" y="6342459"/>
            <a:ext cx="932498" cy="932498"/>
          </a:xfrm>
          <a:prstGeom prst="rect">
            <a:avLst/>
          </a:prstGeom>
        </p:spPr>
      </p:pic>
      <p:sp>
        <p:nvSpPr>
          <p:cNvPr id="11" name="Text 5"/>
          <p:cNvSpPr/>
          <p:nvPr/>
        </p:nvSpPr>
        <p:spPr>
          <a:xfrm>
            <a:off x="10879574" y="7496770"/>
            <a:ext cx="1973461" cy="246698"/>
          </a:xfrm>
          <a:prstGeom prst="rect">
            <a:avLst/>
          </a:prstGeom>
          <a:noFill/>
          <a:ln/>
        </p:spPr>
        <p:txBody>
          <a:bodyPr wrap="none" lIns="0" tIns="0" rIns="0" bIns="0" rtlCol="0" anchor="t"/>
          <a:lstStyle/>
          <a:p>
            <a:pPr algn="ctr" indent="0" marL="0">
              <a:lnSpc>
                <a:spcPts val="1900"/>
              </a:lnSpc>
              <a:buNone/>
            </a:pPr>
            <a:r>
              <a:rPr lang="en-US" sz="1550" b="1" dirty="0">
                <a:solidFill>
                  <a:srgbClr val="D7D4CC"/>
                </a:solidFill>
                <a:latin typeface="Comfortaa Bold" pitchFamily="34" charset="0"/>
                <a:ea typeface="Comfortaa Bold" pitchFamily="34" charset="-122"/>
                <a:cs typeface="Comfortaa Bold" pitchFamily="34" charset="-120"/>
              </a:rPr>
              <a:t>Validation loss</a:t>
            </a:r>
            <a:endParaRPr lang="en-US" sz="15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3771900"/>
            <a:ext cx="5704284"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Model Development</a:t>
            </a:r>
            <a:endParaRPr lang="en-US" sz="43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812840" y="638651"/>
            <a:ext cx="5365075" cy="645081"/>
          </a:xfrm>
          <a:prstGeom prst="rect">
            <a:avLst/>
          </a:prstGeom>
          <a:noFill/>
          <a:ln/>
        </p:spPr>
        <p:txBody>
          <a:bodyPr wrap="none" lIns="0" tIns="0" rIns="0" bIns="0" rtlCol="0" anchor="t"/>
          <a:lstStyle/>
          <a:p>
            <a:pPr indent="0" marL="0">
              <a:lnSpc>
                <a:spcPts val="5050"/>
              </a:lnSpc>
              <a:buNone/>
            </a:pPr>
            <a:r>
              <a:rPr lang="en-US" sz="4050" b="1" dirty="0">
                <a:solidFill>
                  <a:srgbClr val="FFE14D"/>
                </a:solidFill>
                <a:latin typeface="Comfortaa Bold" pitchFamily="34" charset="0"/>
                <a:ea typeface="Comfortaa Bold" pitchFamily="34" charset="-122"/>
                <a:cs typeface="Comfortaa Bold" pitchFamily="34" charset="-120"/>
              </a:rPr>
              <a:t>Model Development</a:t>
            </a:r>
            <a:endParaRPr lang="en-US" sz="4050" dirty="0"/>
          </a:p>
        </p:txBody>
      </p:sp>
      <p:sp>
        <p:nvSpPr>
          <p:cNvPr id="3" name="Text 1"/>
          <p:cNvSpPr/>
          <p:nvPr/>
        </p:nvSpPr>
        <p:spPr>
          <a:xfrm>
            <a:off x="812840" y="1748195"/>
            <a:ext cx="13004721" cy="1114782"/>
          </a:xfrm>
          <a:prstGeom prst="rect">
            <a:avLst/>
          </a:prstGeom>
          <a:noFill/>
          <a:ln/>
        </p:spPr>
        <p:txBody>
          <a:bodyPr wrap="square" lIns="0" tIns="0" rIns="0" bIns="0" rtlCol="0" anchor="t"/>
          <a:lstStyle/>
          <a:p>
            <a:pPr indent="0" marL="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This website was developed to display and analyze data using the best model that achieved the highest accuracy in predictions. The site serves as an interactive interface, allowing users to explore the data, view the results, and understand the insights obtained through the model.</a:t>
            </a:r>
            <a:endParaRPr lang="en-US" sz="1800" dirty="0"/>
          </a:p>
        </p:txBody>
      </p:sp>
      <p:pic>
        <p:nvPicPr>
          <p:cNvPr id="4" name="Image 0" descr="preencoded.png">    </p:cNvPr>
          <p:cNvPicPr>
            <a:picLocks noChangeAspect="1"/>
          </p:cNvPicPr>
          <p:nvPr/>
        </p:nvPicPr>
        <p:blipFill>
          <a:blip r:embed="rId1"/>
          <a:stretch>
            <a:fillRect/>
          </a:stretch>
        </p:blipFill>
        <p:spPr>
          <a:xfrm>
            <a:off x="2744510" y="3124200"/>
            <a:ext cx="9141381" cy="446782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4842272" y="613529"/>
            <a:ext cx="4945975" cy="618173"/>
          </a:xfrm>
          <a:prstGeom prst="rect">
            <a:avLst/>
          </a:prstGeom>
          <a:noFill/>
          <a:ln/>
        </p:spPr>
        <p:txBody>
          <a:bodyPr wrap="none" lIns="0" tIns="0" rIns="0" bIns="0" rtlCol="0" anchor="t"/>
          <a:lstStyle/>
          <a:p>
            <a:pPr algn="ctr" indent="0" marL="0">
              <a:lnSpc>
                <a:spcPts val="4850"/>
              </a:lnSpc>
              <a:buNone/>
            </a:pPr>
            <a:r>
              <a:rPr lang="en-US" sz="3850" b="1" dirty="0">
                <a:solidFill>
                  <a:srgbClr val="FFE14D"/>
                </a:solidFill>
                <a:latin typeface="Comfortaa Bold" pitchFamily="34" charset="0"/>
                <a:ea typeface="Comfortaa Bold" pitchFamily="34" charset="-122"/>
                <a:cs typeface="Comfortaa Bold" pitchFamily="34" charset="-120"/>
              </a:rPr>
              <a:t>You can try it</a:t>
            </a:r>
            <a:endParaRPr lang="en-US" sz="3850" dirty="0"/>
          </a:p>
        </p:txBody>
      </p:sp>
      <p:sp>
        <p:nvSpPr>
          <p:cNvPr id="3" name="Text 1"/>
          <p:cNvSpPr/>
          <p:nvPr/>
        </p:nvSpPr>
        <p:spPr>
          <a:xfrm>
            <a:off x="10037564" y="1765816"/>
            <a:ext cx="3813929" cy="355997"/>
          </a:xfrm>
          <a:prstGeom prst="rect">
            <a:avLst/>
          </a:prstGeom>
          <a:noFill/>
          <a:ln/>
        </p:spPr>
        <p:txBody>
          <a:bodyPr wrap="none" lIns="0" tIns="0" rIns="0" bIns="0" rtlCol="0" anchor="t"/>
          <a:lstStyle/>
          <a:p>
            <a:pPr indent="0" marL="0">
              <a:lnSpc>
                <a:spcPts val="2800"/>
              </a:lnSpc>
              <a:buNone/>
            </a:pPr>
            <a:endParaRPr lang="en-US" sz="1750" dirty="0"/>
          </a:p>
        </p:txBody>
      </p:sp>
      <p:pic>
        <p:nvPicPr>
          <p:cNvPr id="4" name="Image 0" descr="preencoded.png">    </p:cNvPr>
          <p:cNvPicPr>
            <a:picLocks noChangeAspect="1"/>
          </p:cNvPicPr>
          <p:nvPr/>
        </p:nvPicPr>
        <p:blipFill>
          <a:blip r:embed="rId1"/>
          <a:stretch>
            <a:fillRect/>
          </a:stretch>
        </p:blipFill>
        <p:spPr>
          <a:xfrm>
            <a:off x="5668208" y="1815941"/>
            <a:ext cx="3278981" cy="5549622"/>
          </a:xfrm>
          <a:prstGeom prst="rect">
            <a:avLst/>
          </a:prstGeom>
        </p:spPr>
      </p:pic>
      <p:pic>
        <p:nvPicPr>
          <p:cNvPr id="5" name="Image 1" descr="preencoded.png">    </p:cNvPr>
          <p:cNvPicPr>
            <a:picLocks noChangeAspect="1"/>
          </p:cNvPicPr>
          <p:nvPr/>
        </p:nvPicPr>
        <p:blipFill>
          <a:blip r:embed="rId2"/>
          <a:stretch>
            <a:fillRect/>
          </a:stretch>
        </p:blipFill>
        <p:spPr>
          <a:xfrm>
            <a:off x="763905" y="3441382"/>
            <a:ext cx="2011323" cy="2298621"/>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864037" y="3771900"/>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Thank you</a:t>
            </a:r>
            <a:endParaRPr lang="en-US" sz="4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482691"/>
            <a:ext cx="4389120" cy="548521"/>
          </a:xfrm>
          <a:prstGeom prst="rect">
            <a:avLst/>
          </a:prstGeom>
          <a:noFill/>
          <a:ln/>
        </p:spPr>
        <p:txBody>
          <a:bodyPr wrap="none" lIns="0" tIns="0" rIns="0" bIns="0" rtlCol="0" anchor="t"/>
          <a:lstStyle/>
          <a:p>
            <a:pPr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Objective </a:t>
            </a:r>
            <a:endParaRPr lang="en-US" sz="3450" dirty="0"/>
          </a:p>
        </p:txBody>
      </p:sp>
      <p:sp>
        <p:nvSpPr>
          <p:cNvPr id="3" name="Text 1"/>
          <p:cNvSpPr/>
          <p:nvPr/>
        </p:nvSpPr>
        <p:spPr>
          <a:xfrm>
            <a:off x="864037" y="3524964"/>
            <a:ext cx="12902327"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To build and compare the performance of two deep learning models </a:t>
            </a:r>
            <a:endParaRPr lang="en-US" sz="1900" dirty="0"/>
          </a:p>
        </p:txBody>
      </p:sp>
      <p:sp>
        <p:nvSpPr>
          <p:cNvPr id="4" name="Text 2"/>
          <p:cNvSpPr/>
          <p:nvPr/>
        </p:nvSpPr>
        <p:spPr>
          <a:xfrm>
            <a:off x="864037" y="4197668"/>
            <a:ext cx="12902327"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Convolutional Neural Network (CNN)</a:t>
            </a:r>
            <a:endParaRPr lang="en-US" sz="1900" dirty="0"/>
          </a:p>
        </p:txBody>
      </p:sp>
      <p:sp>
        <p:nvSpPr>
          <p:cNvPr id="5" name="Text 3"/>
          <p:cNvSpPr/>
          <p:nvPr/>
        </p:nvSpPr>
        <p:spPr>
          <a:xfrm>
            <a:off x="864037" y="4679037"/>
            <a:ext cx="12902327" cy="395049"/>
          </a:xfrm>
          <a:prstGeom prst="rect">
            <a:avLst/>
          </a:prstGeom>
          <a:noFill/>
          <a:ln/>
        </p:spPr>
        <p:txBody>
          <a:bodyPr wrap="none" lIns="0" tIns="0" rIns="0" bIns="0" rtlCol="0" anchor="t"/>
          <a:lstStyle/>
          <a:p>
            <a:pPr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Transfer learning model</a:t>
            </a:r>
            <a:endParaRPr lang="en-US" sz="1900" dirty="0"/>
          </a:p>
        </p:txBody>
      </p:sp>
      <p:sp>
        <p:nvSpPr>
          <p:cNvPr id="6" name="Text 4"/>
          <p:cNvSpPr/>
          <p:nvPr/>
        </p:nvSpPr>
        <p:spPr>
          <a:xfrm>
            <a:off x="864037" y="5351740"/>
            <a:ext cx="12902327" cy="395049"/>
          </a:xfrm>
          <a:prstGeom prst="rect">
            <a:avLst/>
          </a:prstGeom>
          <a:noFill/>
          <a:ln/>
        </p:spPr>
        <p:txBody>
          <a:bodyPr wrap="none" lIns="0" tIns="0" rIns="0" bIns="0" rtlCol="0" anchor="t"/>
          <a:lstStyle/>
          <a:p>
            <a:pPr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From the CIFAR-10 dataset into 10 distinct classes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3389233"/>
            <a:ext cx="5655469"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Data Preprocessing</a:t>
            </a:r>
            <a:endParaRPr lang="en-US" sz="4300" dirty="0"/>
          </a:p>
        </p:txBody>
      </p:sp>
      <p:sp>
        <p:nvSpPr>
          <p:cNvPr id="4" name="Text 1"/>
          <p:cNvSpPr/>
          <p:nvPr/>
        </p:nvSpPr>
        <p:spPr>
          <a:xfrm>
            <a:off x="6350437" y="4445318"/>
            <a:ext cx="7415927"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847850"/>
            <a:ext cx="5486400" cy="685800"/>
          </a:xfrm>
          <a:prstGeom prst="rect">
            <a:avLst/>
          </a:prstGeom>
          <a:noFill/>
          <a:ln/>
        </p:spPr>
        <p:txBody>
          <a:bodyPr wrap="none" lIns="0" tIns="0" rIns="0" bIns="0" rtlCol="0" anchor="t"/>
          <a:lstStyle/>
          <a:p>
            <a:pPr indent="0" marL="0">
              <a:lnSpc>
                <a:spcPts val="5400"/>
              </a:lnSpc>
              <a:buNone/>
            </a:pPr>
            <a:endParaRPr lang="en-US" sz="4300" dirty="0"/>
          </a:p>
        </p:txBody>
      </p:sp>
      <p:sp>
        <p:nvSpPr>
          <p:cNvPr id="3" name="Text 1"/>
          <p:cNvSpPr/>
          <p:nvPr/>
        </p:nvSpPr>
        <p:spPr>
          <a:xfrm>
            <a:off x="10992445" y="3150751"/>
            <a:ext cx="2773918" cy="685800"/>
          </a:xfrm>
          <a:prstGeom prst="rect">
            <a:avLst/>
          </a:prstGeom>
          <a:noFill/>
          <a:ln/>
        </p:spPr>
        <p:txBody>
          <a:bodyPr wrap="squar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Data augmentation</a:t>
            </a:r>
            <a:endParaRPr lang="en-US" sz="2150" dirty="0"/>
          </a:p>
        </p:txBody>
      </p:sp>
      <p:sp>
        <p:nvSpPr>
          <p:cNvPr id="4" name="Text 2"/>
          <p:cNvSpPr/>
          <p:nvPr/>
        </p:nvSpPr>
        <p:spPr>
          <a:xfrm>
            <a:off x="10992445" y="4083368"/>
            <a:ext cx="2773918" cy="2211943"/>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technique used to artificially increase the size and diversity of your training dataset by applying random transformations to the existing data</a:t>
            </a:r>
            <a:endParaRPr lang="en-US" sz="1900" dirty="0"/>
          </a:p>
        </p:txBody>
      </p:sp>
      <p:sp>
        <p:nvSpPr>
          <p:cNvPr id="5" name="Text 3"/>
          <p:cNvSpPr/>
          <p:nvPr/>
        </p:nvSpPr>
        <p:spPr>
          <a:xfrm>
            <a:off x="7608689" y="3150751"/>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Resized images</a:t>
            </a:r>
            <a:endParaRPr lang="en-US" sz="2150" dirty="0"/>
          </a:p>
        </p:txBody>
      </p:sp>
      <p:sp>
        <p:nvSpPr>
          <p:cNvPr id="6" name="Text 4"/>
          <p:cNvSpPr/>
          <p:nvPr/>
        </p:nvSpPr>
        <p:spPr>
          <a:xfrm>
            <a:off x="7608689" y="3740468"/>
            <a:ext cx="2773918" cy="126396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To use pre-trained models, you need to resize your images to the expected input size</a:t>
            </a:r>
            <a:endParaRPr lang="en-US" sz="1900" dirty="0"/>
          </a:p>
        </p:txBody>
      </p:sp>
      <p:sp>
        <p:nvSpPr>
          <p:cNvPr id="7" name="Text 5"/>
          <p:cNvSpPr/>
          <p:nvPr/>
        </p:nvSpPr>
        <p:spPr>
          <a:xfrm>
            <a:off x="7608689" y="5226606"/>
            <a:ext cx="2773918" cy="315992"/>
          </a:xfrm>
          <a:prstGeom prst="rect">
            <a:avLst/>
          </a:prstGeom>
          <a:noFill/>
          <a:ln/>
        </p:spPr>
        <p:txBody>
          <a:bodyPr wrap="none" lIns="0" tIns="0" rIns="0" bIns="0" rtlCol="0" anchor="t"/>
          <a:lstStyle/>
          <a:p>
            <a:pPr indent="0" marL="0">
              <a:lnSpc>
                <a:spcPts val="2450"/>
              </a:lnSpc>
              <a:buNone/>
            </a:pPr>
            <a:endParaRPr lang="en-US" sz="1550" dirty="0"/>
          </a:p>
        </p:txBody>
      </p:sp>
      <p:sp>
        <p:nvSpPr>
          <p:cNvPr id="8" name="Text 6"/>
          <p:cNvSpPr/>
          <p:nvPr/>
        </p:nvSpPr>
        <p:spPr>
          <a:xfrm>
            <a:off x="4224933" y="3150751"/>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Normalized </a:t>
            </a:r>
            <a:endParaRPr lang="en-US" sz="2150" dirty="0"/>
          </a:p>
        </p:txBody>
      </p:sp>
      <p:sp>
        <p:nvSpPr>
          <p:cNvPr id="9" name="Text 7"/>
          <p:cNvSpPr/>
          <p:nvPr/>
        </p:nvSpPr>
        <p:spPr>
          <a:xfrm>
            <a:off x="4224933" y="3740468"/>
            <a:ext cx="2773918" cy="1926431"/>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Converts the pixel values of the images from integers (</a:t>
            </a:r>
            <a:pPr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uint8</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range 0-255) to floating-point numbers (</a:t>
            </a:r>
            <a:pPr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float32</a:t>
            </a:r>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range 0.0-1.0).</a:t>
            </a:r>
            <a:endParaRPr lang="en-US" sz="1900" dirty="0"/>
          </a:p>
        </p:txBody>
      </p:sp>
      <p:sp>
        <p:nvSpPr>
          <p:cNvPr id="10" name="Text 8"/>
          <p:cNvSpPr/>
          <p:nvPr/>
        </p:nvSpPr>
        <p:spPr>
          <a:xfrm>
            <a:off x="841177" y="3150751"/>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Data loading</a:t>
            </a:r>
            <a:endParaRPr lang="en-US" sz="2150" dirty="0"/>
          </a:p>
        </p:txBody>
      </p:sp>
      <p:sp>
        <p:nvSpPr>
          <p:cNvPr id="11" name="Text 9"/>
          <p:cNvSpPr/>
          <p:nvPr/>
        </p:nvSpPr>
        <p:spPr>
          <a:xfrm>
            <a:off x="841177" y="3740468"/>
            <a:ext cx="2773918" cy="315992"/>
          </a:xfrm>
          <a:prstGeom prst="rect">
            <a:avLst/>
          </a:prstGeom>
          <a:noFill/>
          <a:ln/>
        </p:spPr>
        <p:txBody>
          <a:bodyPr wrap="none" lIns="0" tIns="0" rIns="0" bIns="0" rtlCol="0" anchor="t"/>
          <a:lstStyle/>
          <a:p>
            <a:pPr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Loading CIFAR-10 dataset</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0813" y="621387"/>
            <a:ext cx="5021342" cy="627578"/>
          </a:xfrm>
          <a:prstGeom prst="rect">
            <a:avLst/>
          </a:prstGeom>
          <a:noFill/>
          <a:ln/>
        </p:spPr>
        <p:txBody>
          <a:bodyPr wrap="none" lIns="0" tIns="0" rIns="0" bIns="0" rtlCol="0" anchor="t"/>
          <a:lstStyle/>
          <a:p>
            <a:pPr indent="0" marL="0">
              <a:lnSpc>
                <a:spcPts val="4900"/>
              </a:lnSpc>
              <a:buNone/>
            </a:pPr>
            <a:endParaRPr lang="en-US" sz="3950" dirty="0"/>
          </a:p>
        </p:txBody>
      </p:sp>
      <p:sp>
        <p:nvSpPr>
          <p:cNvPr id="3" name="Text 1"/>
          <p:cNvSpPr/>
          <p:nvPr/>
        </p:nvSpPr>
        <p:spPr>
          <a:xfrm>
            <a:off x="7590830" y="1791176"/>
            <a:ext cx="6248757" cy="361474"/>
          </a:xfrm>
          <a:prstGeom prst="rect">
            <a:avLst/>
          </a:prstGeom>
          <a:noFill/>
          <a:ln/>
        </p:spPr>
        <p:txBody>
          <a:bodyPr wrap="none" lIns="0" tIns="0" rIns="0" bIns="0" rtlCol="0" anchor="t"/>
          <a:lstStyle/>
          <a:p>
            <a:pPr indent="0" marL="0">
              <a:lnSpc>
                <a:spcPts val="2800"/>
              </a:lnSpc>
              <a:buNone/>
            </a:pPr>
            <a:endParaRPr lang="en-US" sz="1750" dirty="0"/>
          </a:p>
        </p:txBody>
      </p:sp>
      <p:pic>
        <p:nvPicPr>
          <p:cNvPr id="4" name="Image 0" descr="preencoded.png">    </p:cNvPr>
          <p:cNvPicPr>
            <a:picLocks noChangeAspect="1"/>
          </p:cNvPicPr>
          <p:nvPr/>
        </p:nvPicPr>
        <p:blipFill>
          <a:blip r:embed="rId1"/>
          <a:stretch>
            <a:fillRect/>
          </a:stretch>
        </p:blipFill>
        <p:spPr>
          <a:xfrm>
            <a:off x="7590830" y="2406848"/>
            <a:ext cx="4374237" cy="1934766"/>
          </a:xfrm>
          <a:prstGeom prst="rect">
            <a:avLst/>
          </a:prstGeom>
        </p:spPr>
      </p:pic>
      <p:pic>
        <p:nvPicPr>
          <p:cNvPr id="5" name="Image 1" descr="preencoded.png">    </p:cNvPr>
          <p:cNvPicPr>
            <a:picLocks noChangeAspect="1"/>
          </p:cNvPicPr>
          <p:nvPr/>
        </p:nvPicPr>
        <p:blipFill>
          <a:blip r:embed="rId2"/>
          <a:stretch>
            <a:fillRect/>
          </a:stretch>
        </p:blipFill>
        <p:spPr>
          <a:xfrm>
            <a:off x="7590830" y="4595813"/>
            <a:ext cx="5719167" cy="2802136"/>
          </a:xfrm>
          <a:prstGeom prst="rect">
            <a:avLst/>
          </a:prstGeom>
        </p:spPr>
      </p:pic>
      <p:sp>
        <p:nvSpPr>
          <p:cNvPr id="6" name="Text 2"/>
          <p:cNvSpPr/>
          <p:nvPr/>
        </p:nvSpPr>
        <p:spPr>
          <a:xfrm>
            <a:off x="783193" y="1791176"/>
            <a:ext cx="6248757" cy="361474"/>
          </a:xfrm>
          <a:prstGeom prst="rect">
            <a:avLst/>
          </a:prstGeom>
          <a:noFill/>
          <a:ln/>
        </p:spPr>
        <p:txBody>
          <a:bodyPr wrap="none" lIns="0" tIns="0" rIns="0" bIns="0" rtlCol="0" anchor="t"/>
          <a:lstStyle/>
          <a:p>
            <a:pPr indent="0" marL="0">
              <a:lnSpc>
                <a:spcPts val="2800"/>
              </a:lnSpc>
              <a:buNone/>
            </a:pPr>
            <a:endParaRPr lang="en-US" sz="1750" dirty="0"/>
          </a:p>
        </p:txBody>
      </p:sp>
      <p:sp>
        <p:nvSpPr>
          <p:cNvPr id="7" name="Text 3"/>
          <p:cNvSpPr/>
          <p:nvPr/>
        </p:nvSpPr>
        <p:spPr>
          <a:xfrm>
            <a:off x="783193" y="2356009"/>
            <a:ext cx="6248757" cy="361474"/>
          </a:xfrm>
          <a:prstGeom prst="rect">
            <a:avLst/>
          </a:prstGeom>
          <a:noFill/>
          <a:ln/>
        </p:spPr>
        <p:txBody>
          <a:bodyPr wrap="none" lIns="0" tIns="0" rIns="0" bIns="0" rtlCol="0" anchor="t"/>
          <a:lstStyle/>
          <a:p>
            <a:pPr indent="0" marL="0">
              <a:lnSpc>
                <a:spcPts val="2800"/>
              </a:lnSpc>
              <a:buNone/>
            </a:pPr>
            <a:endParaRPr lang="en-US" sz="1750" dirty="0"/>
          </a:p>
        </p:txBody>
      </p:sp>
      <p:sp>
        <p:nvSpPr>
          <p:cNvPr id="8" name="Text 4"/>
          <p:cNvSpPr/>
          <p:nvPr/>
        </p:nvSpPr>
        <p:spPr>
          <a:xfrm>
            <a:off x="783193" y="2920841"/>
            <a:ext cx="6248757" cy="361474"/>
          </a:xfrm>
          <a:prstGeom prst="rect">
            <a:avLst/>
          </a:prstGeom>
          <a:noFill/>
          <a:ln/>
        </p:spPr>
        <p:txBody>
          <a:bodyPr wrap="none" lIns="0" tIns="0" rIns="0" bIns="0" rtlCol="0" anchor="t"/>
          <a:lstStyle/>
          <a:p>
            <a:pPr indent="0" marL="0">
              <a:lnSpc>
                <a:spcPts val="2800"/>
              </a:lnSpc>
              <a:buNone/>
            </a:pPr>
            <a:endParaRPr lang="en-US" sz="1750" dirty="0"/>
          </a:p>
        </p:txBody>
      </p:sp>
      <p:sp>
        <p:nvSpPr>
          <p:cNvPr id="9" name="Text 5"/>
          <p:cNvSpPr/>
          <p:nvPr/>
        </p:nvSpPr>
        <p:spPr>
          <a:xfrm>
            <a:off x="783193" y="3485674"/>
            <a:ext cx="6248757" cy="361474"/>
          </a:xfrm>
          <a:prstGeom prst="rect">
            <a:avLst/>
          </a:prstGeom>
          <a:noFill/>
          <a:ln/>
        </p:spPr>
        <p:txBody>
          <a:bodyPr wrap="none" lIns="0" tIns="0" rIns="0" bIns="0" rtlCol="0" anchor="t"/>
          <a:lstStyle/>
          <a:p>
            <a:pPr indent="0" marL="0">
              <a:lnSpc>
                <a:spcPts val="2800"/>
              </a:lnSpc>
              <a:buNone/>
            </a:pPr>
            <a:endParaRPr lang="en-US" sz="1750" dirty="0"/>
          </a:p>
        </p:txBody>
      </p:sp>
      <p:sp>
        <p:nvSpPr>
          <p:cNvPr id="10" name="Text 6"/>
          <p:cNvSpPr/>
          <p:nvPr/>
        </p:nvSpPr>
        <p:spPr>
          <a:xfrm>
            <a:off x="783193" y="4073009"/>
            <a:ext cx="6248757" cy="752951"/>
          </a:xfrm>
          <a:prstGeom prst="rect">
            <a:avLst/>
          </a:prstGeom>
          <a:noFill/>
          <a:ln/>
        </p:spPr>
        <p:txBody>
          <a:bodyPr wrap="square" lIns="0" tIns="0" rIns="0" bIns="0" rtlCol="0" anchor="t"/>
          <a:lstStyle/>
          <a:p>
            <a:pPr algn="l" indent="0" marL="0">
              <a:lnSpc>
                <a:spcPts val="2950"/>
              </a:lnSpc>
              <a:buNone/>
            </a:pPr>
            <a:r>
              <a:rPr lang="en-US" sz="2350" b="1" dirty="0">
                <a:solidFill>
                  <a:srgbClr val="FFE14D"/>
                </a:solidFill>
                <a:latin typeface="Comfortaa Bold" pitchFamily="34" charset="0"/>
                <a:ea typeface="Comfortaa Bold" pitchFamily="34" charset="-122"/>
                <a:cs typeface="Comfortaa Bold" pitchFamily="34" charset="-120"/>
              </a:rPr>
              <a:t>To ensure the data has been loaded and preprocessed correctly</a:t>
            </a:r>
            <a:endParaRPr lang="en-US" sz="2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3771900"/>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CNN Modeling</a:t>
            </a:r>
            <a:endParaRPr lang="en-US" sz="4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300049"/>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CNN Layers</a:t>
            </a:r>
            <a:endParaRPr lang="en-US" sz="4300" dirty="0"/>
          </a:p>
        </p:txBody>
      </p:sp>
      <p:sp>
        <p:nvSpPr>
          <p:cNvPr id="4" name="Shape 1"/>
          <p:cNvSpPr/>
          <p:nvPr/>
        </p:nvSpPr>
        <p:spPr>
          <a:xfrm>
            <a:off x="6350437" y="3633788"/>
            <a:ext cx="555427" cy="555427"/>
          </a:xfrm>
          <a:prstGeom prst="roundRect">
            <a:avLst>
              <a:gd name="adj" fmla="val 66675"/>
            </a:avLst>
          </a:prstGeom>
          <a:solidFill>
            <a:srgbClr val="46464A"/>
          </a:solidFill>
          <a:ln/>
        </p:spPr>
      </p:sp>
      <p:sp>
        <p:nvSpPr>
          <p:cNvPr id="5" name="Text 2"/>
          <p:cNvSpPr/>
          <p:nvPr/>
        </p:nvSpPr>
        <p:spPr>
          <a:xfrm>
            <a:off x="6463546" y="3705701"/>
            <a:ext cx="329089" cy="411480"/>
          </a:xfrm>
          <a:prstGeom prst="rect">
            <a:avLst/>
          </a:prstGeom>
          <a:noFill/>
          <a:ln/>
        </p:spPr>
        <p:txBody>
          <a:bodyPr wrap="none" lIns="0" tIns="0" rIns="0" bIns="0" rtlCol="0" anchor="t"/>
          <a:lstStyle/>
          <a:p>
            <a:pPr algn="ctr" indent="0" marL="0">
              <a:lnSpc>
                <a:spcPts val="2550"/>
              </a:lnSpc>
              <a:buNone/>
            </a:pPr>
            <a:r>
              <a:rPr lang="en-US" sz="2550" b="1" dirty="0">
                <a:solidFill>
                  <a:srgbClr val="D7D4CC"/>
                </a:solidFill>
                <a:latin typeface="Comfortaa Bold" pitchFamily="34" charset="0"/>
                <a:ea typeface="Comfortaa Bold" pitchFamily="34" charset="-122"/>
                <a:cs typeface="Comfortaa Bold" pitchFamily="34" charset="-120"/>
              </a:rPr>
              <a:t>1</a:t>
            </a:r>
            <a:endParaRPr lang="en-US" sz="2550" dirty="0"/>
          </a:p>
        </p:txBody>
      </p:sp>
      <p:sp>
        <p:nvSpPr>
          <p:cNvPr id="6" name="Text 3"/>
          <p:cNvSpPr/>
          <p:nvPr/>
        </p:nvSpPr>
        <p:spPr>
          <a:xfrm>
            <a:off x="7152680" y="3633788"/>
            <a:ext cx="2782372" cy="395049"/>
          </a:xfrm>
          <a:prstGeom prst="rect">
            <a:avLst/>
          </a:prstGeom>
          <a:noFill/>
          <a:ln/>
        </p:spPr>
        <p:txBody>
          <a:bodyPr wrap="none" lIns="0" tIns="0" rIns="0" bIns="0" rtlCol="0" anchor="t"/>
          <a:lstStyle/>
          <a:p>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convolutional layers</a:t>
            </a:r>
            <a:endParaRPr lang="en-US" sz="1900" dirty="0"/>
          </a:p>
        </p:txBody>
      </p:sp>
      <p:sp>
        <p:nvSpPr>
          <p:cNvPr id="7" name="Shape 4"/>
          <p:cNvSpPr/>
          <p:nvPr/>
        </p:nvSpPr>
        <p:spPr>
          <a:xfrm>
            <a:off x="10181868" y="3633788"/>
            <a:ext cx="555427" cy="555427"/>
          </a:xfrm>
          <a:prstGeom prst="roundRect">
            <a:avLst>
              <a:gd name="adj" fmla="val 66675"/>
            </a:avLst>
          </a:prstGeom>
          <a:solidFill>
            <a:srgbClr val="46464A"/>
          </a:solidFill>
          <a:ln/>
        </p:spPr>
      </p:sp>
      <p:sp>
        <p:nvSpPr>
          <p:cNvPr id="8" name="Text 5"/>
          <p:cNvSpPr/>
          <p:nvPr/>
        </p:nvSpPr>
        <p:spPr>
          <a:xfrm>
            <a:off x="10294977" y="3705701"/>
            <a:ext cx="329089" cy="411480"/>
          </a:xfrm>
          <a:prstGeom prst="rect">
            <a:avLst/>
          </a:prstGeom>
          <a:noFill/>
          <a:ln/>
        </p:spPr>
        <p:txBody>
          <a:bodyPr wrap="none" lIns="0" tIns="0" rIns="0" bIns="0" rtlCol="0" anchor="t"/>
          <a:lstStyle/>
          <a:p>
            <a:pPr algn="ctr" indent="0" marL="0">
              <a:lnSpc>
                <a:spcPts val="2550"/>
              </a:lnSpc>
              <a:buNone/>
            </a:pPr>
            <a:r>
              <a:rPr lang="en-US" sz="2550" b="1" dirty="0">
                <a:solidFill>
                  <a:srgbClr val="D7D4CC"/>
                </a:solidFill>
                <a:latin typeface="Comfortaa Bold" pitchFamily="34" charset="0"/>
                <a:ea typeface="Comfortaa Bold" pitchFamily="34" charset="-122"/>
                <a:cs typeface="Comfortaa Bold" pitchFamily="34" charset="-120"/>
              </a:rPr>
              <a:t>2</a:t>
            </a:r>
            <a:endParaRPr lang="en-US" sz="2550" dirty="0"/>
          </a:p>
        </p:txBody>
      </p:sp>
      <p:sp>
        <p:nvSpPr>
          <p:cNvPr id="9" name="Text 6"/>
          <p:cNvSpPr/>
          <p:nvPr/>
        </p:nvSpPr>
        <p:spPr>
          <a:xfrm>
            <a:off x="10984111" y="3633788"/>
            <a:ext cx="2782372" cy="395049"/>
          </a:xfrm>
          <a:prstGeom prst="rect">
            <a:avLst/>
          </a:prstGeom>
          <a:noFill/>
          <a:ln/>
        </p:spPr>
        <p:txBody>
          <a:bodyPr wrap="none" lIns="0" tIns="0" rIns="0" bIns="0" rtlCol="0" anchor="t"/>
          <a:lstStyle/>
          <a:p>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pooling layers</a:t>
            </a:r>
            <a:endParaRPr lang="en-US" sz="1900" dirty="0"/>
          </a:p>
        </p:txBody>
      </p:sp>
      <p:sp>
        <p:nvSpPr>
          <p:cNvPr id="10" name="Shape 7"/>
          <p:cNvSpPr/>
          <p:nvPr/>
        </p:nvSpPr>
        <p:spPr>
          <a:xfrm>
            <a:off x="6350437" y="4991338"/>
            <a:ext cx="555427" cy="555427"/>
          </a:xfrm>
          <a:prstGeom prst="roundRect">
            <a:avLst>
              <a:gd name="adj" fmla="val 66675"/>
            </a:avLst>
          </a:prstGeom>
          <a:solidFill>
            <a:srgbClr val="46464A"/>
          </a:solidFill>
          <a:ln/>
        </p:spPr>
      </p:sp>
      <p:sp>
        <p:nvSpPr>
          <p:cNvPr id="11" name="Text 8"/>
          <p:cNvSpPr/>
          <p:nvPr/>
        </p:nvSpPr>
        <p:spPr>
          <a:xfrm>
            <a:off x="6463546" y="5063252"/>
            <a:ext cx="329089" cy="411480"/>
          </a:xfrm>
          <a:prstGeom prst="rect">
            <a:avLst/>
          </a:prstGeom>
          <a:noFill/>
          <a:ln/>
        </p:spPr>
        <p:txBody>
          <a:bodyPr wrap="none" lIns="0" tIns="0" rIns="0" bIns="0" rtlCol="0" anchor="t"/>
          <a:lstStyle/>
          <a:p>
            <a:pPr algn="ctr" indent="0" marL="0">
              <a:lnSpc>
                <a:spcPts val="2550"/>
              </a:lnSpc>
              <a:buNone/>
            </a:pPr>
            <a:r>
              <a:rPr lang="en-US" sz="2550" b="1" dirty="0">
                <a:solidFill>
                  <a:srgbClr val="D7D4CC"/>
                </a:solidFill>
                <a:latin typeface="Comfortaa Bold" pitchFamily="34" charset="0"/>
                <a:ea typeface="Comfortaa Bold" pitchFamily="34" charset="-122"/>
                <a:cs typeface="Comfortaa Bold" pitchFamily="34" charset="-120"/>
              </a:rPr>
              <a:t>3</a:t>
            </a:r>
            <a:endParaRPr lang="en-US" sz="2550" dirty="0"/>
          </a:p>
        </p:txBody>
      </p:sp>
      <p:sp>
        <p:nvSpPr>
          <p:cNvPr id="12" name="Text 9"/>
          <p:cNvSpPr/>
          <p:nvPr/>
        </p:nvSpPr>
        <p:spPr>
          <a:xfrm>
            <a:off x="7152680" y="4991338"/>
            <a:ext cx="6613684" cy="395049"/>
          </a:xfrm>
          <a:prstGeom prst="rect">
            <a:avLst/>
          </a:prstGeom>
          <a:noFill/>
          <a:ln/>
        </p:spPr>
        <p:txBody>
          <a:bodyPr wrap="none" lIns="0" tIns="0" rIns="0" bIns="0" rtlCol="0" anchor="t"/>
          <a:lstStyle/>
          <a:p>
            <a:pPr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fully connected layers</a:t>
            </a:r>
            <a:endParaRPr lang="en-US" sz="1900" dirty="0"/>
          </a:p>
        </p:txBody>
      </p:sp>
      <p:sp>
        <p:nvSpPr>
          <p:cNvPr id="13" name="Text 10"/>
          <p:cNvSpPr/>
          <p:nvPr/>
        </p:nvSpPr>
        <p:spPr>
          <a:xfrm>
            <a:off x="7152680" y="5534501"/>
            <a:ext cx="6613684"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589877" y="1333024"/>
            <a:ext cx="5163026" cy="5615821"/>
          </a:xfrm>
          <a:prstGeom prst="rect">
            <a:avLst/>
          </a:prstGeom>
        </p:spPr>
      </p:pic>
      <p:sp>
        <p:nvSpPr>
          <p:cNvPr id="3" name="Text 0"/>
          <p:cNvSpPr/>
          <p:nvPr/>
        </p:nvSpPr>
        <p:spPr>
          <a:xfrm>
            <a:off x="780574" y="844391"/>
            <a:ext cx="5004435" cy="625435"/>
          </a:xfrm>
          <a:prstGeom prst="rect">
            <a:avLst/>
          </a:prstGeom>
          <a:noFill/>
          <a:ln/>
        </p:spPr>
        <p:txBody>
          <a:bodyPr wrap="none" lIns="0" tIns="0" rIns="0" bIns="0" rtlCol="0" anchor="t"/>
          <a:lstStyle/>
          <a:p>
            <a:pPr indent="0" marL="0">
              <a:lnSpc>
                <a:spcPts val="4900"/>
              </a:lnSpc>
              <a:buNone/>
            </a:pPr>
            <a:endParaRPr lang="en-US" sz="3900" dirty="0"/>
          </a:p>
        </p:txBody>
      </p:sp>
      <p:sp>
        <p:nvSpPr>
          <p:cNvPr id="4" name="Text 1"/>
          <p:cNvSpPr/>
          <p:nvPr/>
        </p:nvSpPr>
        <p:spPr>
          <a:xfrm>
            <a:off x="780574" y="1694974"/>
            <a:ext cx="6252329" cy="383024"/>
          </a:xfrm>
          <a:prstGeom prst="rect">
            <a:avLst/>
          </a:prstGeom>
          <a:noFill/>
          <a:ln/>
        </p:spPr>
        <p:txBody>
          <a:bodyPr wrap="none" lIns="0" tIns="0" rIns="0" bIns="0" rtlCol="0" anchor="t"/>
          <a:lstStyle/>
          <a:p>
            <a:pPr marL="3429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Input: </a:t>
            </a:r>
            <a:pPr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(32, 32, 3)</a:t>
            </a:r>
            <a:pPr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a:t>
            </a:r>
            <a:endParaRPr lang="en-US" sz="1750" dirty="0"/>
          </a:p>
        </p:txBody>
      </p:sp>
      <p:sp>
        <p:nvSpPr>
          <p:cNvPr id="5" name="Text 2"/>
          <p:cNvSpPr/>
          <p:nvPr/>
        </p:nvSpPr>
        <p:spPr>
          <a:xfrm>
            <a:off x="780574" y="2156817"/>
            <a:ext cx="6252329" cy="720328"/>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4 Conv2D blocks with increasing filters (64 → 128 → 256 → 512).</a:t>
            </a:r>
            <a:endParaRPr lang="en-US" sz="1750" dirty="0"/>
          </a:p>
        </p:txBody>
      </p:sp>
      <p:sp>
        <p:nvSpPr>
          <p:cNvPr id="6" name="Text 3"/>
          <p:cNvSpPr/>
          <p:nvPr/>
        </p:nvSpPr>
        <p:spPr>
          <a:xfrm>
            <a:off x="780574" y="2955965"/>
            <a:ext cx="6252329" cy="360164"/>
          </a:xfrm>
          <a:prstGeom prst="rect">
            <a:avLst/>
          </a:prstGeom>
          <a:noFill/>
          <a:ln/>
        </p:spPr>
        <p:txBody>
          <a:bodyPr wrap="none" lIns="0" tIns="0" rIns="0" bIns="0" rtlCol="0" anchor="t"/>
          <a:lstStyle/>
          <a:p>
            <a:pPr marL="3429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Each block:</a:t>
            </a:r>
            <a:endParaRPr lang="en-US" sz="1750" dirty="0"/>
          </a:p>
        </p:txBody>
      </p:sp>
      <p:sp>
        <p:nvSpPr>
          <p:cNvPr id="7" name="Text 4"/>
          <p:cNvSpPr/>
          <p:nvPr/>
        </p:nvSpPr>
        <p:spPr>
          <a:xfrm>
            <a:off x="780574" y="3394948"/>
            <a:ext cx="6252329" cy="766048"/>
          </a:xfrm>
          <a:prstGeom prst="rect">
            <a:avLst/>
          </a:prstGeom>
          <a:noFill/>
          <a:ln/>
        </p:spPr>
        <p:txBody>
          <a:bodyPr wrap="square" lIns="0" tIns="0" rIns="0" bIns="0" rtlCol="0" anchor="t"/>
          <a:lstStyle/>
          <a:p>
            <a:pPr lvl="1" marL="6858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2 Conv2D layers (kernel size: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3x3</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 activation: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ReLU</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 padding: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same</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a:t>
            </a:r>
            <a:endParaRPr lang="en-US" sz="1750" dirty="0"/>
          </a:p>
        </p:txBody>
      </p:sp>
      <p:sp>
        <p:nvSpPr>
          <p:cNvPr id="8" name="Text 5"/>
          <p:cNvSpPr/>
          <p:nvPr/>
        </p:nvSpPr>
        <p:spPr>
          <a:xfrm>
            <a:off x="780574" y="4239816"/>
            <a:ext cx="6252329" cy="360164"/>
          </a:xfrm>
          <a:prstGeom prst="rect">
            <a:avLst/>
          </a:prstGeom>
          <a:noFill/>
          <a:ln/>
        </p:spPr>
        <p:txBody>
          <a:bodyPr wrap="none" lIns="0" tIns="0" rIns="0" bIns="0" rtlCol="0" anchor="t"/>
          <a:lstStyle/>
          <a:p>
            <a:pPr lvl="1" marL="6858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Batch normalization.</a:t>
            </a:r>
            <a:endParaRPr lang="en-US" sz="1750" dirty="0"/>
          </a:p>
        </p:txBody>
      </p:sp>
      <p:sp>
        <p:nvSpPr>
          <p:cNvPr id="9" name="Text 6"/>
          <p:cNvSpPr/>
          <p:nvPr/>
        </p:nvSpPr>
        <p:spPr>
          <a:xfrm>
            <a:off x="780574" y="4678799"/>
            <a:ext cx="6252329" cy="383024"/>
          </a:xfrm>
          <a:prstGeom prst="rect">
            <a:avLst/>
          </a:prstGeom>
          <a:noFill/>
          <a:ln/>
        </p:spPr>
        <p:txBody>
          <a:bodyPr wrap="none" lIns="0" tIns="0" rIns="0" bIns="0" rtlCol="0" anchor="t"/>
          <a:lstStyle/>
          <a:p>
            <a:pPr lvl="1" marL="6858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MaxPooling2D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2x2</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a:t>
            </a:r>
            <a:endParaRPr lang="en-US" sz="1750" dirty="0"/>
          </a:p>
        </p:txBody>
      </p:sp>
      <p:sp>
        <p:nvSpPr>
          <p:cNvPr id="10" name="Text 7"/>
          <p:cNvSpPr/>
          <p:nvPr/>
        </p:nvSpPr>
        <p:spPr>
          <a:xfrm>
            <a:off x="780574" y="5140643"/>
            <a:ext cx="6252329" cy="383024"/>
          </a:xfrm>
          <a:prstGeom prst="rect">
            <a:avLst/>
          </a:prstGeom>
          <a:noFill/>
          <a:ln/>
        </p:spPr>
        <p:txBody>
          <a:bodyPr wrap="none" lIns="0" tIns="0" rIns="0" bIns="0" rtlCol="0" anchor="t"/>
          <a:lstStyle/>
          <a:p>
            <a:pPr lvl="1" marL="6858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Dropout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0.3</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a:t>
            </a:r>
            <a:endParaRPr lang="en-US" sz="1750" dirty="0"/>
          </a:p>
        </p:txBody>
      </p:sp>
      <p:sp>
        <p:nvSpPr>
          <p:cNvPr id="11" name="Text 8"/>
          <p:cNvSpPr/>
          <p:nvPr/>
        </p:nvSpPr>
        <p:spPr>
          <a:xfrm>
            <a:off x="780574" y="5602486"/>
            <a:ext cx="6252329" cy="360164"/>
          </a:xfrm>
          <a:prstGeom prst="rect">
            <a:avLst/>
          </a:prstGeom>
          <a:noFill/>
          <a:ln/>
        </p:spPr>
        <p:txBody>
          <a:bodyPr wrap="none" lIns="0" tIns="0" rIns="0" bIns="0" rtlCol="0" anchor="t"/>
          <a:lstStyle/>
          <a:p>
            <a:pPr marL="342900" indent="-342900">
              <a:lnSpc>
                <a:spcPts val="2800"/>
              </a:lnSpc>
              <a:buSzPct val="100000"/>
              <a:buChar char="•"/>
            </a:pPr>
            <a:r>
              <a:rPr lang="en-US" sz="1750" b="1" dirty="0">
                <a:solidFill>
                  <a:srgbClr val="D7D4CC"/>
                </a:solidFill>
                <a:latin typeface="Raleway Medium" pitchFamily="34" charset="0"/>
                <a:ea typeface="Raleway Medium" pitchFamily="34" charset="-122"/>
                <a:cs typeface="Raleway Medium" pitchFamily="34" charset="-120"/>
              </a:rPr>
              <a:t>Fully Connected Layers</a:t>
            </a:r>
            <a:pPr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a:t>
            </a:r>
            <a:endParaRPr lang="en-US" sz="1750" dirty="0"/>
          </a:p>
        </p:txBody>
      </p:sp>
      <p:sp>
        <p:nvSpPr>
          <p:cNvPr id="12" name="Text 9"/>
          <p:cNvSpPr/>
          <p:nvPr/>
        </p:nvSpPr>
        <p:spPr>
          <a:xfrm>
            <a:off x="780574" y="6041469"/>
            <a:ext cx="6252329" cy="1103352"/>
          </a:xfrm>
          <a:prstGeom prst="rect">
            <a:avLst/>
          </a:prstGeom>
          <a:noFill/>
          <a:ln/>
        </p:spPr>
        <p:txBody>
          <a:bodyPr wrap="square" lIns="0" tIns="0" rIns="0" bIns="0" rtlCol="0" anchor="t"/>
          <a:lstStyle/>
          <a:p>
            <a:pPr lvl="1" marL="685800" indent="-342900">
              <a:lnSpc>
                <a:spcPts val="280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Flatten → Dense (512 units, ReLU) → Batch normalization → Dropout (</a:t>
            </a:r>
            <a:pPr lvl="1" indent="0" marL="0">
              <a:lnSpc>
                <a:spcPts val="2800"/>
              </a:lnSpc>
              <a:buNone/>
            </a:pPr>
            <a:r>
              <a:rPr lang="en-US" sz="1750" dirty="0">
                <a:solidFill>
                  <a:srgbClr val="D7D4CC"/>
                </a:solidFill>
                <a:highlight>
                  <a:srgbClr val="4D4000"/>
                </a:highlight>
                <a:latin typeface="Consolas" pitchFamily="34" charset="0"/>
                <a:ea typeface="Consolas" pitchFamily="34" charset="-122"/>
                <a:cs typeface="Consolas" pitchFamily="34" charset="-120"/>
              </a:rPr>
              <a:t>0.5</a:t>
            </a:r>
            <a:pPr lvl="1"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 → Output (10 units, softmax).</a:t>
            </a:r>
            <a:endParaRPr lang="en-US" sz="1750" dirty="0"/>
          </a:p>
        </p:txBody>
      </p:sp>
      <p:sp>
        <p:nvSpPr>
          <p:cNvPr id="13" name="Text 10"/>
          <p:cNvSpPr/>
          <p:nvPr/>
        </p:nvSpPr>
        <p:spPr>
          <a:xfrm>
            <a:off x="780574" y="7223641"/>
            <a:ext cx="6252329" cy="360164"/>
          </a:xfrm>
          <a:prstGeom prst="rect">
            <a:avLst/>
          </a:prstGeom>
          <a:noFill/>
          <a:ln/>
        </p:spPr>
        <p:txBody>
          <a:bodyPr wrap="none" lIns="0" tIns="0" rIns="0" bIns="0" rtlCol="0" anchor="t"/>
          <a:lstStyle/>
          <a:p>
            <a:pPr marL="342900" indent="-342900">
              <a:lnSpc>
                <a:spcPts val="2800"/>
              </a:lnSpc>
              <a:buSzPct val="100000"/>
              <a:buChar char="•"/>
            </a:pPr>
            <a:r>
              <a:rPr lang="en-US" sz="1750" b="1" dirty="0">
                <a:solidFill>
                  <a:srgbClr val="D7D4CC"/>
                </a:solidFill>
                <a:latin typeface="Raleway Medium" pitchFamily="34" charset="0"/>
                <a:ea typeface="Raleway Medium" pitchFamily="34" charset="-122"/>
                <a:cs typeface="Raleway Medium" pitchFamily="34" charset="-120"/>
              </a:rPr>
              <a:t>Total Parameters</a:t>
            </a:r>
            <a:pPr indent="0" marL="0">
              <a:lnSpc>
                <a:spcPts val="2800"/>
              </a:lnSpc>
              <a:buNone/>
            </a:pPr>
            <a:r>
              <a:rPr lang="en-US" sz="1750" dirty="0">
                <a:solidFill>
                  <a:srgbClr val="D7D4CC"/>
                </a:solidFill>
                <a:latin typeface="Raleway Medium" pitchFamily="34" charset="0"/>
                <a:ea typeface="Raleway Medium" pitchFamily="34" charset="-122"/>
                <a:cs typeface="Raleway Medium" pitchFamily="34" charset="-120"/>
              </a:rPr>
              <a:t>: 5.7M (21.93 MB).</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2025-03-07T16:38:14Z</dcterms:created>
  <dcterms:modified xsi:type="dcterms:W3CDTF">2025-03-07T16:38:14Z</dcterms:modified>
</cp:coreProperties>
</file>